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3"/>
  </p:notesMasterIdLst>
  <p:handoutMasterIdLst>
    <p:handoutMasterId r:id="rId34"/>
  </p:handoutMasterIdLst>
  <p:sldIdLst>
    <p:sldId id="256" r:id="rId3"/>
    <p:sldId id="583" r:id="rId4"/>
    <p:sldId id="257" r:id="rId5"/>
    <p:sldId id="258" r:id="rId6"/>
    <p:sldId id="264" r:id="rId7"/>
    <p:sldId id="265" r:id="rId8"/>
    <p:sldId id="266" r:id="rId9"/>
    <p:sldId id="267" r:id="rId10"/>
    <p:sldId id="268" r:id="rId11"/>
    <p:sldId id="269" r:id="rId12"/>
    <p:sldId id="471" r:id="rId13"/>
    <p:sldId id="271" r:id="rId14"/>
    <p:sldId id="297" r:id="rId15"/>
    <p:sldId id="298" r:id="rId16"/>
    <p:sldId id="584" r:id="rId17"/>
    <p:sldId id="585" r:id="rId18"/>
    <p:sldId id="586" r:id="rId19"/>
    <p:sldId id="649" r:id="rId20"/>
    <p:sldId id="277" r:id="rId21"/>
    <p:sldId id="278" r:id="rId22"/>
    <p:sldId id="289" r:id="rId23"/>
    <p:sldId id="653" r:id="rId24"/>
    <p:sldId id="652" r:id="rId25"/>
    <p:sldId id="291" r:id="rId26"/>
    <p:sldId id="655" r:id="rId27"/>
    <p:sldId id="656" r:id="rId28"/>
    <p:sldId id="470" r:id="rId29"/>
    <p:sldId id="651" r:id="rId30"/>
    <p:sldId id="650" r:id="rId31"/>
    <p:sldId id="259" r:id="rId3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F05"/>
    <a:srgbClr val="234C5D"/>
    <a:srgbClr val="79B94E"/>
    <a:srgbClr val="298F1F"/>
    <a:srgbClr val="34BB27"/>
    <a:srgbClr val="84442E"/>
    <a:srgbClr val="5F68CD"/>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6327"/>
  </p:normalViewPr>
  <p:slideViewPr>
    <p:cSldViewPr snapToGrid="0" snapToObjects="1">
      <p:cViewPr varScale="1">
        <p:scale>
          <a:sx n="109" d="100"/>
          <a:sy n="109" d="100"/>
        </p:scale>
        <p:origin x="216" y="4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06/11/2023</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06/11/2023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a:t>
            </a:fld>
            <a:endParaRPr lang="en-GB"/>
          </a:p>
        </p:txBody>
      </p:sp>
    </p:spTree>
    <p:extLst>
      <p:ext uri="{BB962C8B-B14F-4D97-AF65-F5344CB8AC3E}">
        <p14:creationId xmlns:p14="http://schemas.microsoft.com/office/powerpoint/2010/main" val="61493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6</a:t>
            </a:fld>
            <a:endParaRPr lang="en-GB"/>
          </a:p>
        </p:txBody>
      </p:sp>
    </p:spTree>
    <p:extLst>
      <p:ext uri="{BB962C8B-B14F-4D97-AF65-F5344CB8AC3E}">
        <p14:creationId xmlns:p14="http://schemas.microsoft.com/office/powerpoint/2010/main" val="421671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a:t>
            </a:fld>
            <a:endParaRPr lang="en-GB"/>
          </a:p>
        </p:txBody>
      </p:sp>
    </p:spTree>
    <p:extLst>
      <p:ext uri="{BB962C8B-B14F-4D97-AF65-F5344CB8AC3E}">
        <p14:creationId xmlns:p14="http://schemas.microsoft.com/office/powerpoint/2010/main" val="3648242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9</a:t>
            </a:fld>
            <a:endParaRPr lang="en-GB"/>
          </a:p>
        </p:txBody>
      </p:sp>
    </p:spTree>
    <p:extLst>
      <p:ext uri="{BB962C8B-B14F-4D97-AF65-F5344CB8AC3E}">
        <p14:creationId xmlns:p14="http://schemas.microsoft.com/office/powerpoint/2010/main" val="193484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21</a:t>
            </a:fld>
            <a:endParaRPr lang="en-GB"/>
          </a:p>
        </p:txBody>
      </p:sp>
    </p:spTree>
    <p:extLst>
      <p:ext uri="{BB962C8B-B14F-4D97-AF65-F5344CB8AC3E}">
        <p14:creationId xmlns:p14="http://schemas.microsoft.com/office/powerpoint/2010/main" val="263688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22</a:t>
            </a:fld>
            <a:endParaRPr lang="en-GB"/>
          </a:p>
        </p:txBody>
      </p:sp>
    </p:spTree>
    <p:extLst>
      <p:ext uri="{BB962C8B-B14F-4D97-AF65-F5344CB8AC3E}">
        <p14:creationId xmlns:p14="http://schemas.microsoft.com/office/powerpoint/2010/main" val="1135885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f0a02d822b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f0a02d822b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Small right image -  text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R SIDE IMAGE - 2 COLUMN">
  <p:cSld name="R SIDE IMAGE - 2 COLUMN">
    <p:spTree>
      <p:nvGrpSpPr>
        <p:cNvPr id="1" name="Shape 103"/>
        <p:cNvGrpSpPr/>
        <p:nvPr/>
      </p:nvGrpSpPr>
      <p:grpSpPr>
        <a:xfrm>
          <a:off x="0" y="0"/>
          <a:ext cx="0" cy="0"/>
          <a:chOff x="0" y="0"/>
          <a:chExt cx="0" cy="0"/>
        </a:xfrm>
      </p:grpSpPr>
      <p:sp>
        <p:nvSpPr>
          <p:cNvPr id="104" name="Google Shape;104;p16"/>
          <p:cNvSpPr>
            <a:spLocks noGrp="1"/>
          </p:cNvSpPr>
          <p:nvPr>
            <p:ph type="pic" idx="2"/>
          </p:nvPr>
        </p:nvSpPr>
        <p:spPr>
          <a:xfrm>
            <a:off x="6709667" y="0"/>
            <a:ext cx="5117200" cy="5965600"/>
          </a:xfrm>
          <a:prstGeom prst="rect">
            <a:avLst/>
          </a:prstGeom>
          <a:noFill/>
          <a:ln>
            <a:noFill/>
          </a:ln>
        </p:spPr>
      </p:sp>
      <p:sp>
        <p:nvSpPr>
          <p:cNvPr id="105" name="Google Shape;105;p16"/>
          <p:cNvSpPr txBox="1">
            <a:spLocks noGrp="1"/>
          </p:cNvSpPr>
          <p:nvPr>
            <p:ph type="title"/>
          </p:nvPr>
        </p:nvSpPr>
        <p:spPr>
          <a:xfrm>
            <a:off x="878933" y="1179933"/>
            <a:ext cx="3175600" cy="405200"/>
          </a:xfrm>
          <a:prstGeom prst="rect">
            <a:avLst/>
          </a:prstGeom>
        </p:spPr>
        <p:txBody>
          <a:bodyPr spcFirstLastPara="1" wrap="square" lIns="0" tIns="0" rIns="0" bIns="0" anchor="t" anchorCtr="0">
            <a:noAutofit/>
          </a:bodyPr>
          <a:lstStyle>
            <a:lvl1pPr lvl="0" rtl="0">
              <a:spcBef>
                <a:spcPts val="0"/>
              </a:spcBef>
              <a:spcAft>
                <a:spcPts val="0"/>
              </a:spcAft>
              <a:buClr>
                <a:srgbClr val="404041"/>
              </a:buClr>
              <a:buSzPts val="2400"/>
              <a:buNone/>
              <a:defRPr sz="3200" b="0">
                <a:solidFill>
                  <a:srgbClr val="404041"/>
                </a:solidFill>
              </a:defRPr>
            </a:lvl1pPr>
            <a:lvl2pPr lvl="1" rtl="0">
              <a:spcBef>
                <a:spcPts val="400"/>
              </a:spcBef>
              <a:spcAft>
                <a:spcPts val="0"/>
              </a:spcAft>
              <a:buSzPts val="2100"/>
              <a:buNone/>
              <a:defRPr sz="2800"/>
            </a:lvl2pPr>
            <a:lvl3pPr lvl="2" rtl="0">
              <a:spcBef>
                <a:spcPts val="0"/>
              </a:spcBef>
              <a:spcAft>
                <a:spcPts val="0"/>
              </a:spcAft>
              <a:buSzPts val="2100"/>
              <a:buNone/>
              <a:defRPr sz="2800"/>
            </a:lvl3pPr>
            <a:lvl4pPr lvl="3" rtl="0">
              <a:spcBef>
                <a:spcPts val="0"/>
              </a:spcBef>
              <a:spcAft>
                <a:spcPts val="0"/>
              </a:spcAft>
              <a:buSzPts val="2100"/>
              <a:buNone/>
              <a:defRPr sz="2800"/>
            </a:lvl4pPr>
            <a:lvl5pPr lvl="4" rtl="0">
              <a:spcBef>
                <a:spcPts val="0"/>
              </a:spcBef>
              <a:spcAft>
                <a:spcPts val="0"/>
              </a:spcAft>
              <a:buSzPts val="2100"/>
              <a:buNone/>
              <a:defRPr sz="2800"/>
            </a:lvl5pPr>
            <a:lvl6pPr lvl="5" rtl="0">
              <a:spcBef>
                <a:spcPts val="0"/>
              </a:spcBef>
              <a:spcAft>
                <a:spcPts val="0"/>
              </a:spcAft>
              <a:buSzPts val="2100"/>
              <a:buNone/>
              <a:defRPr sz="2800"/>
            </a:lvl6pPr>
            <a:lvl7pPr lvl="6" rtl="0">
              <a:spcBef>
                <a:spcPts val="0"/>
              </a:spcBef>
              <a:spcAft>
                <a:spcPts val="0"/>
              </a:spcAft>
              <a:buSzPts val="2100"/>
              <a:buNone/>
              <a:defRPr sz="2800"/>
            </a:lvl7pPr>
            <a:lvl8pPr lvl="7" rtl="0">
              <a:spcBef>
                <a:spcPts val="0"/>
              </a:spcBef>
              <a:spcAft>
                <a:spcPts val="0"/>
              </a:spcAft>
              <a:buSzPts val="2100"/>
              <a:buNone/>
              <a:defRPr sz="2800"/>
            </a:lvl8pPr>
            <a:lvl9pPr lvl="8" rtl="0">
              <a:spcBef>
                <a:spcPts val="0"/>
              </a:spcBef>
              <a:spcAft>
                <a:spcPts val="0"/>
              </a:spcAft>
              <a:buSzPts val="2100"/>
              <a:buNone/>
              <a:defRPr sz="2800"/>
            </a:lvl9pPr>
          </a:lstStyle>
          <a:p>
            <a:endParaRPr/>
          </a:p>
        </p:txBody>
      </p:sp>
      <p:sp>
        <p:nvSpPr>
          <p:cNvPr id="106" name="Google Shape;106;p16"/>
          <p:cNvSpPr txBox="1">
            <a:spLocks noGrp="1"/>
          </p:cNvSpPr>
          <p:nvPr>
            <p:ph type="body" idx="1"/>
          </p:nvPr>
        </p:nvSpPr>
        <p:spPr>
          <a:xfrm>
            <a:off x="878667" y="2090733"/>
            <a:ext cx="3175600" cy="3260000"/>
          </a:xfrm>
          <a:prstGeom prst="rect">
            <a:avLst/>
          </a:prstGeom>
        </p:spPr>
        <p:txBody>
          <a:bodyPr spcFirstLastPara="1" wrap="square" lIns="0" tIns="0" rIns="0" bIns="0" anchor="t" anchorCtr="0">
            <a:noAutofit/>
          </a:bodyPr>
          <a:lstStyle>
            <a:lvl1pPr marL="609585" lvl="0" indent="-457189" rtl="0">
              <a:lnSpc>
                <a:spcPct val="95000"/>
              </a:lnSpc>
              <a:spcBef>
                <a:spcPts val="0"/>
              </a:spcBef>
              <a:spcAft>
                <a:spcPts val="0"/>
              </a:spcAft>
              <a:buClr>
                <a:srgbClr val="404041"/>
              </a:buClr>
              <a:buSzPts val="1800"/>
              <a:buFont typeface="Calibri"/>
              <a:buChar char="●"/>
              <a:defRPr b="1">
                <a:solidFill>
                  <a:srgbClr val="404041"/>
                </a:solidFill>
                <a:latin typeface="Calibri"/>
                <a:ea typeface="Calibri"/>
                <a:cs typeface="Calibri"/>
                <a:sym typeface="Calibri"/>
              </a:defRPr>
            </a:lvl1pPr>
            <a:lvl2pPr marL="1219170" lvl="1"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2pPr>
            <a:lvl3pPr marL="1828754" lvl="2"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3pPr>
            <a:lvl4pPr marL="2438339" lvl="3"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4pPr>
            <a:lvl5pPr marL="3047924" lvl="4"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5pPr>
            <a:lvl6pPr marL="3657509" lvl="5"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6pPr>
            <a:lvl7pPr marL="4267093" lvl="6"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7pPr>
            <a:lvl8pPr marL="4876678" lvl="7" indent="-457189" rtl="0">
              <a:lnSpc>
                <a:spcPct val="95000"/>
              </a:lnSpc>
              <a:spcBef>
                <a:spcPts val="1067"/>
              </a:spcBef>
              <a:spcAft>
                <a:spcPts val="0"/>
              </a:spcAft>
              <a:buClr>
                <a:srgbClr val="404041"/>
              </a:buClr>
              <a:buSzPts val="1800"/>
              <a:buFont typeface="Calibri"/>
              <a:buChar char="○"/>
              <a:defRPr>
                <a:solidFill>
                  <a:srgbClr val="404041"/>
                </a:solidFill>
                <a:latin typeface="Calibri"/>
                <a:ea typeface="Calibri"/>
                <a:cs typeface="Calibri"/>
                <a:sym typeface="Calibri"/>
              </a:defRPr>
            </a:lvl8pPr>
            <a:lvl9pPr marL="5486263" lvl="8" indent="-457189" rtl="0">
              <a:lnSpc>
                <a:spcPct val="95000"/>
              </a:lnSpc>
              <a:spcBef>
                <a:spcPts val="1067"/>
              </a:spcBef>
              <a:spcAft>
                <a:spcPts val="1067"/>
              </a:spcAft>
              <a:buClr>
                <a:srgbClr val="404041"/>
              </a:buClr>
              <a:buSzPts val="1800"/>
              <a:buFont typeface="Calibri"/>
              <a:buChar char="■"/>
              <a:defRPr>
                <a:solidFill>
                  <a:srgbClr val="404041"/>
                </a:solidFill>
                <a:latin typeface="Calibri"/>
                <a:ea typeface="Calibri"/>
                <a:cs typeface="Calibri"/>
                <a:sym typeface="Calibri"/>
              </a:defRPr>
            </a:lvl9pPr>
          </a:lstStyle>
          <a:p>
            <a:endParaRPr/>
          </a:p>
        </p:txBody>
      </p:sp>
      <p:sp>
        <p:nvSpPr>
          <p:cNvPr id="107" name="Google Shape;107;p16"/>
          <p:cNvSpPr txBox="1">
            <a:spLocks noGrp="1"/>
          </p:cNvSpPr>
          <p:nvPr>
            <p:ph type="subTitle" idx="3"/>
          </p:nvPr>
        </p:nvSpPr>
        <p:spPr>
          <a:xfrm>
            <a:off x="881409" y="6349264"/>
            <a:ext cx="4830800" cy="143600"/>
          </a:xfrm>
          <a:prstGeom prst="rect">
            <a:avLst/>
          </a:prstGeom>
        </p:spPr>
        <p:txBody>
          <a:bodyPr spcFirstLastPara="1" wrap="square" lIns="0" tIns="0" rIns="0" bIns="0" anchor="t" anchorCtr="0">
            <a:noAutofit/>
          </a:bodyPr>
          <a:lstStyle>
            <a:lvl1pPr lvl="0" rtl="0">
              <a:spcBef>
                <a:spcPts val="0"/>
              </a:spcBef>
              <a:spcAft>
                <a:spcPts val="0"/>
              </a:spcAft>
              <a:buClr>
                <a:srgbClr val="939597"/>
              </a:buClr>
              <a:buSzPts val="700"/>
              <a:buFont typeface="Calibri"/>
              <a:buNone/>
              <a:defRPr sz="933">
                <a:solidFill>
                  <a:srgbClr val="939597"/>
                </a:solidFill>
                <a:latin typeface="Calibri"/>
                <a:ea typeface="Calibri"/>
                <a:cs typeface="Calibri"/>
                <a:sym typeface="Calibri"/>
              </a:defRPr>
            </a:lvl1pPr>
            <a:lvl2pPr lvl="1" rtl="0">
              <a:spcBef>
                <a:spcPts val="0"/>
              </a:spcBef>
              <a:spcAft>
                <a:spcPts val="0"/>
              </a:spcAft>
              <a:buClr>
                <a:srgbClr val="939597"/>
              </a:buClr>
              <a:buSzPts val="700"/>
              <a:buNone/>
              <a:defRPr sz="933">
                <a:solidFill>
                  <a:srgbClr val="939597"/>
                </a:solidFill>
              </a:defRPr>
            </a:lvl2pPr>
            <a:lvl3pPr lvl="2" rtl="0">
              <a:spcBef>
                <a:spcPts val="0"/>
              </a:spcBef>
              <a:spcAft>
                <a:spcPts val="0"/>
              </a:spcAft>
              <a:buClr>
                <a:srgbClr val="939597"/>
              </a:buClr>
              <a:buSzPts val="700"/>
              <a:buNone/>
              <a:defRPr sz="933">
                <a:solidFill>
                  <a:srgbClr val="939597"/>
                </a:solidFill>
              </a:defRPr>
            </a:lvl3pPr>
            <a:lvl4pPr lvl="3" rtl="0">
              <a:spcBef>
                <a:spcPts val="0"/>
              </a:spcBef>
              <a:spcAft>
                <a:spcPts val="0"/>
              </a:spcAft>
              <a:buClr>
                <a:srgbClr val="939597"/>
              </a:buClr>
              <a:buSzPts val="700"/>
              <a:buNone/>
              <a:defRPr sz="933">
                <a:solidFill>
                  <a:srgbClr val="939597"/>
                </a:solidFill>
              </a:defRPr>
            </a:lvl4pPr>
            <a:lvl5pPr lvl="4" rtl="0">
              <a:spcBef>
                <a:spcPts val="0"/>
              </a:spcBef>
              <a:spcAft>
                <a:spcPts val="0"/>
              </a:spcAft>
              <a:buClr>
                <a:srgbClr val="939597"/>
              </a:buClr>
              <a:buSzPts val="700"/>
              <a:buNone/>
              <a:defRPr sz="933">
                <a:solidFill>
                  <a:srgbClr val="939597"/>
                </a:solidFill>
              </a:defRPr>
            </a:lvl5pPr>
            <a:lvl6pPr lvl="5" rtl="0">
              <a:spcBef>
                <a:spcPts val="0"/>
              </a:spcBef>
              <a:spcAft>
                <a:spcPts val="0"/>
              </a:spcAft>
              <a:buClr>
                <a:srgbClr val="939597"/>
              </a:buClr>
              <a:buSzPts val="700"/>
              <a:buNone/>
              <a:defRPr sz="933">
                <a:solidFill>
                  <a:srgbClr val="939597"/>
                </a:solidFill>
              </a:defRPr>
            </a:lvl6pPr>
            <a:lvl7pPr lvl="6" rtl="0">
              <a:spcBef>
                <a:spcPts val="0"/>
              </a:spcBef>
              <a:spcAft>
                <a:spcPts val="0"/>
              </a:spcAft>
              <a:buClr>
                <a:srgbClr val="939597"/>
              </a:buClr>
              <a:buSzPts val="700"/>
              <a:buNone/>
              <a:defRPr sz="933">
                <a:solidFill>
                  <a:srgbClr val="939597"/>
                </a:solidFill>
              </a:defRPr>
            </a:lvl7pPr>
            <a:lvl8pPr lvl="7" rtl="0">
              <a:spcBef>
                <a:spcPts val="0"/>
              </a:spcBef>
              <a:spcAft>
                <a:spcPts val="0"/>
              </a:spcAft>
              <a:buClr>
                <a:srgbClr val="939597"/>
              </a:buClr>
              <a:buSzPts val="700"/>
              <a:buNone/>
              <a:defRPr sz="933">
                <a:solidFill>
                  <a:srgbClr val="939597"/>
                </a:solidFill>
              </a:defRPr>
            </a:lvl8pPr>
            <a:lvl9pPr lvl="8" rtl="0">
              <a:spcBef>
                <a:spcPts val="0"/>
              </a:spcBef>
              <a:spcAft>
                <a:spcPts val="0"/>
              </a:spcAft>
              <a:buClr>
                <a:srgbClr val="939597"/>
              </a:buClr>
              <a:buSzPts val="700"/>
              <a:buNone/>
              <a:defRPr sz="933">
                <a:solidFill>
                  <a:srgbClr val="939597"/>
                </a:solidFill>
              </a:defRPr>
            </a:lvl9pPr>
          </a:lstStyle>
          <a:p>
            <a:endParaRPr/>
          </a:p>
        </p:txBody>
      </p:sp>
    </p:spTree>
    <p:extLst>
      <p:ext uri="{BB962C8B-B14F-4D97-AF65-F5344CB8AC3E}">
        <p14:creationId xmlns:p14="http://schemas.microsoft.com/office/powerpoint/2010/main" val="423435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Aug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6" r:id="rId13"/>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membership-application"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www.rd-alliance.org/get-involved/organisational-membership/rda-organisational-affiliate-members"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dx.doi.org/10.15497/RDA00001"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about-rda/rda-strategic-plan-2020-2023" TargetMode="Externa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tiff"/><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www.rd-alliance.org/10th-Anniversary-Event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hyperlink" Target="https://www.rd-alliance.org/plenaries" TargetMode="Externa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15.xml"/><Relationship Id="rId4" Type="http://schemas.openxmlformats.org/officeDocument/2006/relationships/image" Target="../media/image39.tiff"/></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CB1DE9-DB38-9B4D-9BC1-4D6EBF13C488}"/>
              </a:ext>
            </a:extLst>
          </p:cNvPr>
          <p:cNvSpPr txBox="1"/>
          <p:nvPr/>
        </p:nvSpPr>
        <p:spPr>
          <a:xfrm>
            <a:off x="4827114" y="5254208"/>
            <a:ext cx="2560450" cy="707886"/>
          </a:xfrm>
          <a:prstGeom prst="rect">
            <a:avLst/>
          </a:prstGeom>
          <a:noFill/>
        </p:spPr>
        <p:txBody>
          <a:bodyPr wrap="square" rtlCol="0">
            <a:spAutoFit/>
          </a:bodyPr>
          <a:lstStyle/>
          <a:p>
            <a:r>
              <a:rPr lang="en-GB" sz="4000" b="1" spc="-150" dirty="0">
                <a:solidFill>
                  <a:srgbClr val="298F1F"/>
                </a:solidFill>
                <a:ea typeface="Verdana" panose="020B0604030504040204" pitchFamily="34" charset="0"/>
                <a:cs typeface="Verdana" panose="020B0604030504040204" pitchFamily="34" charset="0"/>
              </a:rPr>
              <a:t>in a nutshell</a:t>
            </a:r>
            <a:endParaRPr lang="en-US" sz="4000" b="1" dirty="0">
              <a:solidFill>
                <a:srgbClr val="298F1F"/>
              </a:solidFill>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383870"/>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299137" y="355637"/>
            <a:ext cx="3749090" cy="1028233"/>
          </a:xfrm>
        </p:spPr>
        <p:txBody>
          <a:bodyPr>
            <a:noAutofit/>
          </a:bodyPr>
          <a:lstStyle/>
          <a:p>
            <a:pPr algn="r"/>
            <a:r>
              <a:rPr lang="en-GB" sz="3600" b="1" dirty="0">
                <a:solidFill>
                  <a:schemeClr val="bg1"/>
                </a:solidFill>
              </a:rPr>
              <a:t>October 2023</a:t>
            </a:r>
          </a:p>
        </p:txBody>
      </p:sp>
    </p:spTree>
    <p:extLst>
      <p:ext uri="{BB962C8B-B14F-4D97-AF65-F5344CB8AC3E}">
        <p14:creationId xmlns:p14="http://schemas.microsoft.com/office/powerpoint/2010/main" val="5213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8231-2A2B-E043-A274-2E9CCD35EDE7}"/>
              </a:ext>
            </a:extLst>
          </p:cNvPr>
          <p:cNvSpPr>
            <a:spLocks noGrp="1"/>
          </p:cNvSpPr>
          <p:nvPr>
            <p:ph type="title"/>
          </p:nvPr>
        </p:nvSpPr>
        <p:spPr>
          <a:xfrm>
            <a:off x="2264229" y="284880"/>
            <a:ext cx="9351936" cy="1094450"/>
          </a:xfrm>
        </p:spPr>
        <p:txBody>
          <a:bodyPr>
            <a:normAutofit/>
          </a:bodyPr>
          <a:lstStyle/>
          <a:p>
            <a:r>
              <a:rPr lang="en-GB">
                <a:solidFill>
                  <a:srgbClr val="298F1F"/>
                </a:solidFill>
                <a:latin typeface="+mn-lt"/>
              </a:rPr>
              <a:t>Who is RDA – Professional Title</a:t>
            </a:r>
            <a:endParaRPr lang="en-GB" dirty="0">
              <a:solidFill>
                <a:srgbClr val="298F1F"/>
              </a:solidFill>
              <a:latin typeface="+mn-lt"/>
            </a:endParaRPr>
          </a:p>
        </p:txBody>
      </p:sp>
      <p:sp>
        <p:nvSpPr>
          <p:cNvPr id="6" name="Slide Number Placeholder 5">
            <a:extLst>
              <a:ext uri="{FF2B5EF4-FFF2-40B4-BE49-F238E27FC236}">
                <a16:creationId xmlns:a16="http://schemas.microsoft.com/office/drawing/2014/main" id="{A5FCEBCF-A0CD-8C4A-9AA8-47DB9734B456}"/>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7" name="Footer Placeholder 4">
            <a:extLst>
              <a:ext uri="{FF2B5EF4-FFF2-40B4-BE49-F238E27FC236}">
                <a16:creationId xmlns:a16="http://schemas.microsoft.com/office/drawing/2014/main" id="{C2575DDA-3BA5-F147-881B-B48AED10C53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4" name="Picture 3" descr="A graph of a bar chart&#10;&#10;Description automatically generated with medium confidence">
            <a:extLst>
              <a:ext uri="{FF2B5EF4-FFF2-40B4-BE49-F238E27FC236}">
                <a16:creationId xmlns:a16="http://schemas.microsoft.com/office/drawing/2014/main" id="{316E685C-B949-781C-52CE-20832E4B18E0}"/>
              </a:ext>
            </a:extLst>
          </p:cNvPr>
          <p:cNvPicPr>
            <a:picLocks noChangeAspect="1"/>
          </p:cNvPicPr>
          <p:nvPr/>
        </p:nvPicPr>
        <p:blipFill>
          <a:blip r:embed="rId2"/>
          <a:stretch>
            <a:fillRect/>
          </a:stretch>
        </p:blipFill>
        <p:spPr>
          <a:xfrm>
            <a:off x="2731966" y="1270815"/>
            <a:ext cx="6329973" cy="4745163"/>
          </a:xfrm>
          <a:prstGeom prst="rect">
            <a:avLst/>
          </a:prstGeom>
        </p:spPr>
      </p:pic>
    </p:spTree>
    <p:extLst>
      <p:ext uri="{BB962C8B-B14F-4D97-AF65-F5344CB8AC3E}">
        <p14:creationId xmlns:p14="http://schemas.microsoft.com/office/powerpoint/2010/main" val="3309449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1DF8-C7C0-CE4D-AA51-C8C1183374D3}"/>
              </a:ext>
            </a:extLst>
          </p:cNvPr>
          <p:cNvSpPr>
            <a:spLocks noGrp="1"/>
          </p:cNvSpPr>
          <p:nvPr>
            <p:ph type="title"/>
          </p:nvPr>
        </p:nvSpPr>
        <p:spPr>
          <a:xfrm>
            <a:off x="2351314" y="311703"/>
            <a:ext cx="9351936" cy="1094450"/>
          </a:xfrm>
        </p:spPr>
        <p:txBody>
          <a:bodyPr>
            <a:normAutofit fontScale="90000"/>
          </a:bodyPr>
          <a:lstStyle/>
          <a:p>
            <a:r>
              <a:rPr lang="en-GB" dirty="0">
                <a:solidFill>
                  <a:srgbClr val="298F1F"/>
                </a:solidFill>
                <a:latin typeface="+mn-lt"/>
              </a:rPr>
              <a:t>Who is RDA – Geographical Distribution</a:t>
            </a:r>
          </a:p>
        </p:txBody>
      </p:sp>
      <p:sp>
        <p:nvSpPr>
          <p:cNvPr id="6" name="Slide Number Placeholder 5">
            <a:extLst>
              <a:ext uri="{FF2B5EF4-FFF2-40B4-BE49-F238E27FC236}">
                <a16:creationId xmlns:a16="http://schemas.microsoft.com/office/drawing/2014/main" id="{F9AF40ED-F7DF-FD41-8997-B8BECF6EA76C}"/>
              </a:ext>
            </a:extLst>
          </p:cNvPr>
          <p:cNvSpPr>
            <a:spLocks noGrp="1"/>
          </p:cNvSpPr>
          <p:nvPr>
            <p:ph type="sldNum" sz="quarter" idx="4"/>
          </p:nvPr>
        </p:nvSpPr>
        <p:spPr/>
        <p:txBody>
          <a:bodyPr/>
          <a:lstStyle/>
          <a:p>
            <a:fld id="{D4FA74F0-3561-6E4B-9323-54D0640DAE41}" type="slidenum">
              <a:rPr lang="en-GB" smtClean="0"/>
              <a:pPr/>
              <a:t>11</a:t>
            </a:fld>
            <a:endParaRPr lang="en-GB" dirty="0"/>
          </a:p>
        </p:txBody>
      </p:sp>
      <p:sp>
        <p:nvSpPr>
          <p:cNvPr id="11" name="Footer Placeholder 4">
            <a:extLst>
              <a:ext uri="{FF2B5EF4-FFF2-40B4-BE49-F238E27FC236}">
                <a16:creationId xmlns:a16="http://schemas.microsoft.com/office/drawing/2014/main" id="{1726AB4E-A49A-BB49-BB7A-AC5965A697B9}"/>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3" name="TextBox 12">
            <a:extLst>
              <a:ext uri="{FF2B5EF4-FFF2-40B4-BE49-F238E27FC236}">
                <a16:creationId xmlns:a16="http://schemas.microsoft.com/office/drawing/2014/main" id="{55A5796B-59D0-AB4A-AC6F-269945C371C8}"/>
              </a:ext>
            </a:extLst>
          </p:cNvPr>
          <p:cNvSpPr txBox="1"/>
          <p:nvPr/>
        </p:nvSpPr>
        <p:spPr>
          <a:xfrm>
            <a:off x="3661836" y="5688065"/>
            <a:ext cx="5016117" cy="369332"/>
          </a:xfrm>
          <a:prstGeom prst="rect">
            <a:avLst/>
          </a:prstGeom>
          <a:solidFill>
            <a:srgbClr val="99CB38">
              <a:lumMod val="60000"/>
              <a:lumOff val="40000"/>
            </a:srgbClr>
          </a:solidFill>
        </p:spPr>
        <p:txBody>
          <a:bodyPr wrap="none" rtlCol="0" anchor="ctr" anchorCtr="0">
            <a:spAutoFit/>
          </a:bodyPr>
          <a:lstStyle/>
          <a:p>
            <a:pPr lvl="0" algn="ctr">
              <a:defRPr/>
            </a:pPr>
            <a:r>
              <a:rPr lang="en-US" sz="1800" b="1" dirty="0"/>
              <a:t>13,923</a:t>
            </a:r>
            <a:r>
              <a:rPr kumimoji="0" lang="it-IT" sz="1800" b="1" i="0" u="none" strike="noStrike" kern="0" cap="none" spc="0" normalizeH="0" baseline="0" noProof="0" dirty="0">
                <a:ln>
                  <a:noFill/>
                </a:ln>
                <a:solidFill>
                  <a:prstClr val="black"/>
                </a:solidFill>
                <a:effectLst/>
                <a:uLnTx/>
                <a:uFillTx/>
              </a:rPr>
              <a:t> RDA </a:t>
            </a:r>
            <a:r>
              <a:rPr kumimoji="0" lang="it-IT" sz="1800" b="1" i="0" u="none" strike="noStrike" kern="0" cap="none" spc="0" normalizeH="0" baseline="0" noProof="0" dirty="0" err="1">
                <a:ln>
                  <a:noFill/>
                </a:ln>
                <a:solidFill>
                  <a:prstClr val="black"/>
                </a:solidFill>
                <a:effectLst/>
                <a:uLnTx/>
                <a:uFillTx/>
              </a:rPr>
              <a:t>members</a:t>
            </a:r>
            <a:r>
              <a:rPr kumimoji="0" lang="it-IT" sz="1800" b="1" i="0" u="none" strike="noStrike" kern="0" cap="none" spc="0" normalizeH="0" baseline="0" noProof="0" dirty="0">
                <a:ln>
                  <a:noFill/>
                </a:ln>
                <a:solidFill>
                  <a:prstClr val="black"/>
                </a:solidFill>
                <a:effectLst/>
                <a:uLnTx/>
                <a:uFillTx/>
              </a:rPr>
              <a:t> from 151 </a:t>
            </a:r>
            <a:r>
              <a:rPr kumimoji="0" lang="it-IT" sz="1800" b="1" i="0" u="none" strike="noStrike" kern="0" cap="none" spc="0" normalizeH="0" baseline="0" noProof="0" dirty="0" err="1">
                <a:ln>
                  <a:noFill/>
                </a:ln>
                <a:solidFill>
                  <a:prstClr val="black"/>
                </a:solidFill>
                <a:effectLst/>
                <a:uLnTx/>
                <a:uFillTx/>
              </a:rPr>
              <a:t>different</a:t>
            </a:r>
            <a:r>
              <a:rPr kumimoji="0" lang="it-IT" sz="1800" b="1" i="0" u="none" strike="noStrike" kern="0" cap="none" spc="0" normalizeH="0" baseline="0" noProof="0" dirty="0">
                <a:ln>
                  <a:noFill/>
                </a:ln>
                <a:solidFill>
                  <a:prstClr val="black"/>
                </a:solidFill>
                <a:effectLst/>
                <a:uLnTx/>
                <a:uFillTx/>
              </a:rPr>
              <a:t> countries</a:t>
            </a:r>
          </a:p>
        </p:txBody>
      </p:sp>
      <p:pic>
        <p:nvPicPr>
          <p:cNvPr id="5" name="Picture 4" descr="A map of the world&#10;&#10;Description automatically generated">
            <a:extLst>
              <a:ext uri="{FF2B5EF4-FFF2-40B4-BE49-F238E27FC236}">
                <a16:creationId xmlns:a16="http://schemas.microsoft.com/office/drawing/2014/main" id="{7A47C7C3-CFB4-CC5F-D570-D5410E838C02}"/>
              </a:ext>
            </a:extLst>
          </p:cNvPr>
          <p:cNvPicPr>
            <a:picLocks noChangeAspect="1"/>
          </p:cNvPicPr>
          <p:nvPr/>
        </p:nvPicPr>
        <p:blipFill>
          <a:blip r:embed="rId2"/>
          <a:stretch>
            <a:fillRect/>
          </a:stretch>
        </p:blipFill>
        <p:spPr>
          <a:xfrm>
            <a:off x="150933" y="1641877"/>
            <a:ext cx="5857275" cy="3913685"/>
          </a:xfrm>
          <a:prstGeom prst="rect">
            <a:avLst/>
          </a:prstGeom>
        </p:spPr>
      </p:pic>
      <p:pic>
        <p:nvPicPr>
          <p:cNvPr id="4" name="Picture 3" descr="A colorful circle with numbers and text&#10;&#10;Description automatically generated">
            <a:extLst>
              <a:ext uri="{FF2B5EF4-FFF2-40B4-BE49-F238E27FC236}">
                <a16:creationId xmlns:a16="http://schemas.microsoft.com/office/drawing/2014/main" id="{355665DD-2787-F4D2-1515-9C640D3241C8}"/>
              </a:ext>
            </a:extLst>
          </p:cNvPr>
          <p:cNvPicPr>
            <a:picLocks noChangeAspect="1"/>
          </p:cNvPicPr>
          <p:nvPr/>
        </p:nvPicPr>
        <p:blipFill>
          <a:blip r:embed="rId3"/>
          <a:stretch>
            <a:fillRect/>
          </a:stretch>
        </p:blipFill>
        <p:spPr>
          <a:xfrm>
            <a:off x="6008208" y="1616934"/>
            <a:ext cx="5857275" cy="3963569"/>
          </a:xfrm>
          <a:prstGeom prst="rect">
            <a:avLst/>
          </a:prstGeom>
        </p:spPr>
      </p:pic>
    </p:spTree>
    <p:extLst>
      <p:ext uri="{BB962C8B-B14F-4D97-AF65-F5344CB8AC3E}">
        <p14:creationId xmlns:p14="http://schemas.microsoft.com/office/powerpoint/2010/main" val="140522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D8E53-D0C2-C54B-99CC-8C74D1A2FE80}"/>
              </a:ext>
            </a:extLst>
          </p:cNvPr>
          <p:cNvSpPr>
            <a:spLocks noGrp="1"/>
          </p:cNvSpPr>
          <p:nvPr>
            <p:ph type="title"/>
          </p:nvPr>
        </p:nvSpPr>
        <p:spPr>
          <a:xfrm>
            <a:off x="2264229" y="351663"/>
            <a:ext cx="9775371" cy="1094450"/>
          </a:xfrm>
        </p:spPr>
        <p:txBody>
          <a:bodyPr>
            <a:noAutofit/>
          </a:bodyPr>
          <a:lstStyle/>
          <a:p>
            <a:r>
              <a:rPr lang="en-GB" sz="4000" dirty="0">
                <a:solidFill>
                  <a:srgbClr val="298F1F"/>
                </a:solidFill>
                <a:latin typeface="+mn-lt"/>
              </a:rPr>
              <a:t>Why Join RDA as an Organisational Member?</a:t>
            </a:r>
          </a:p>
        </p:txBody>
      </p:sp>
      <p:sp>
        <p:nvSpPr>
          <p:cNvPr id="6" name="Slide Number Placeholder 5">
            <a:extLst>
              <a:ext uri="{FF2B5EF4-FFF2-40B4-BE49-F238E27FC236}">
                <a16:creationId xmlns:a16="http://schemas.microsoft.com/office/drawing/2014/main" id="{25A90604-1E73-104E-A2EF-51CDD82C0BDC}"/>
              </a:ext>
            </a:extLst>
          </p:cNvPr>
          <p:cNvSpPr>
            <a:spLocks noGrp="1"/>
          </p:cNvSpPr>
          <p:nvPr>
            <p:ph type="sldNum" sz="quarter" idx="4"/>
          </p:nvPr>
        </p:nvSpPr>
        <p:spPr/>
        <p:txBody>
          <a:bodyPr/>
          <a:lstStyle/>
          <a:p>
            <a:fld id="{D4FA74F0-3561-6E4B-9323-54D0640DAE41}" type="slidenum">
              <a:rPr lang="en-GB" smtClean="0"/>
              <a:pPr/>
              <a:t>12</a:t>
            </a:fld>
            <a:endParaRPr lang="en-GB" dirty="0"/>
          </a:p>
        </p:txBody>
      </p:sp>
      <p:sp>
        <p:nvSpPr>
          <p:cNvPr id="8" name="Footer Placeholder 4">
            <a:extLst>
              <a:ext uri="{FF2B5EF4-FFF2-40B4-BE49-F238E27FC236}">
                <a16:creationId xmlns:a16="http://schemas.microsoft.com/office/drawing/2014/main" id="{D5ECC941-9204-3F40-957B-1F9BD29DF99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6">
            <a:extLst>
              <a:ext uri="{FF2B5EF4-FFF2-40B4-BE49-F238E27FC236}">
                <a16:creationId xmlns:a16="http://schemas.microsoft.com/office/drawing/2014/main" id="{1F6D1C01-6A8B-EB45-8395-466DF192896D}"/>
              </a:ext>
            </a:extLst>
          </p:cNvPr>
          <p:cNvSpPr txBox="1">
            <a:spLocks/>
          </p:cNvSpPr>
          <p:nvPr/>
        </p:nvSpPr>
        <p:spPr>
          <a:xfrm>
            <a:off x="737631" y="1587236"/>
            <a:ext cx="10963832" cy="4348236"/>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Organisational</a:t>
            </a:r>
            <a:r>
              <a:rPr kumimoji="0" lang="en-US" sz="32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Member Benefits</a:t>
            </a: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endParaRPr kumimoji="0" lang="en-US" sz="105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an </a:t>
            </a:r>
            <a:r>
              <a:rPr kumimoji="0" lang="en-US" sz="2000" b="1"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perspective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on the work of RDA and ability to influence RDA’s direction </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Assist in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implementation &amp; adoption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of RDA Recommendations &amp; Outputs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Participate</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in all RDA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Forums</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Receive regular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updates</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on the work of the RDA</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Attend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Assembly meetings and vote on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proposed policies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for consideration by the RDA Council and for members of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Provide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advice to RDA Council </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through the </a:t>
            </a:r>
            <a:r>
              <a:rPr kumimoji="0" lang="en-US" sz="2000" b="0" u="none" strike="noStrike" kern="1200" cap="none" spc="0" normalizeH="0" baseline="0" noProof="0" dirty="0" err="1">
                <a:ln>
                  <a:noFill/>
                </a:ln>
                <a:solidFill>
                  <a:sysClr val="windowText" lastClr="000000">
                    <a:lumMod val="75000"/>
                    <a:lumOff val="25000"/>
                  </a:sysClr>
                </a:solidFill>
                <a:effectLst/>
                <a:uLnTx/>
                <a:uFillTx/>
                <a:latin typeface="Calibri"/>
                <a:ea typeface="+mn-ea"/>
                <a:cs typeface="+mn-cs"/>
              </a:rPr>
              <a:t>Organisational</a:t>
            </a: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Advisory Board</a:t>
            </a:r>
          </a:p>
          <a:p>
            <a:pPr marR="0" lvl="2" algn="l" defTabSz="914400" rtl="0" eaLnBrk="1" fontAlgn="auto" latinLnBrk="0" hangingPunct="1">
              <a:lnSpc>
                <a:spcPct val="90000"/>
              </a:lnSpc>
              <a:spcBef>
                <a:spcPts val="200"/>
              </a:spcBef>
              <a:spcAft>
                <a:spcPts val="400"/>
              </a:spcAft>
              <a:buClr>
                <a:srgbClr val="99CB38"/>
              </a:buClr>
              <a:buSzTx/>
              <a:buFont typeface="Wingdings" pitchFamily="2" charset="2"/>
              <a:buChar char="§"/>
              <a:tabLst>
                <a:tab pos="297656" algn="l"/>
              </a:tabLst>
              <a:defRPr/>
            </a:pPr>
            <a:r>
              <a:rPr kumimoji="0" lang="en-US" sz="2000" b="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Be recognized on the RDA Website and at RDA Meetings as a </a:t>
            </a:r>
            <a:r>
              <a:rPr kumimoji="0" lang="en-US" sz="2000" b="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supporter of data interoperability</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Communicate open job positions in your organisation to entire RDA community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lvl="2">
              <a:buClr>
                <a:srgbClr val="99CB38"/>
              </a:buClr>
              <a:buFont typeface="Wingdings" pitchFamily="2" charset="2"/>
              <a:buChar char="§"/>
              <a:tabLst>
                <a:tab pos="297656" algn="l"/>
              </a:tabLst>
              <a:defRPr/>
            </a:pPr>
            <a:r>
              <a:rPr lang="en-US" sz="2000" dirty="0">
                <a:solidFill>
                  <a:sysClr val="windowText" lastClr="000000">
                    <a:lumMod val="75000"/>
                    <a:lumOff val="25000"/>
                  </a:sysClr>
                </a:solidFill>
              </a:rPr>
              <a:t>Reduced RDA Plenary meeting registration fee (</a:t>
            </a:r>
            <a:r>
              <a:rPr lang="en-US" sz="2000" b="1" dirty="0">
                <a:solidFill>
                  <a:sysClr val="windowText" lastClr="000000">
                    <a:lumMod val="75000"/>
                    <a:lumOff val="25000"/>
                  </a:sysClr>
                </a:solidFill>
              </a:rPr>
              <a:t>Exclusive to </a:t>
            </a:r>
            <a:r>
              <a:rPr lang="en-US" sz="2000" b="1" dirty="0" err="1">
                <a:solidFill>
                  <a:sysClr val="windowText" lastClr="000000">
                    <a:lumMod val="75000"/>
                    <a:lumOff val="25000"/>
                  </a:sysClr>
                </a:solidFill>
              </a:rPr>
              <a:t>Organisational</a:t>
            </a:r>
            <a:r>
              <a:rPr lang="en-US" sz="2000" b="1" dirty="0">
                <a:solidFill>
                  <a:sysClr val="windowText" lastClr="000000">
                    <a:lumMod val="75000"/>
                    <a:lumOff val="25000"/>
                  </a:sysClr>
                </a:solidFill>
              </a:rPr>
              <a:t> Members</a:t>
            </a:r>
            <a:r>
              <a:rPr lang="en-US" sz="2000" dirty="0">
                <a:solidFill>
                  <a:sysClr val="windowText" lastClr="000000">
                    <a:lumMod val="75000"/>
                    <a:lumOff val="25000"/>
                  </a:sysClr>
                </a:solidFill>
              </a:rPr>
              <a:t>)</a:t>
            </a: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tab pos="297656" algn="l"/>
              </a:tabLst>
              <a:defRPr/>
            </a:pPr>
            <a:endParaRPr kumimoji="0" lang="en-US" sz="2000" b="1" i="1"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206D186-EBA4-6946-8E09-6D7C784AC943}"/>
              </a:ext>
            </a:extLst>
          </p:cNvPr>
          <p:cNvSpPr txBox="1"/>
          <p:nvPr/>
        </p:nvSpPr>
        <p:spPr>
          <a:xfrm>
            <a:off x="6698896" y="1649504"/>
            <a:ext cx="4662566" cy="400110"/>
          </a:xfrm>
          <a:prstGeom prst="rect">
            <a:avLst/>
          </a:prstGeom>
          <a:solidFill>
            <a:srgbClr val="84442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schemeClr val="bg1"/>
                </a:solidFill>
                <a:effectLst/>
                <a:uLnTx/>
                <a:uFillTx/>
              </a:rPr>
              <a:t>71 Organisational &amp; 12 Affiliate Members</a:t>
            </a:r>
          </a:p>
        </p:txBody>
      </p:sp>
      <p:sp>
        <p:nvSpPr>
          <p:cNvPr id="9" name="TextBox 8">
            <a:extLst>
              <a:ext uri="{FF2B5EF4-FFF2-40B4-BE49-F238E27FC236}">
                <a16:creationId xmlns:a16="http://schemas.microsoft.com/office/drawing/2014/main" id="{F08DE14C-D033-F145-96E2-AB875273E452}"/>
              </a:ext>
            </a:extLst>
          </p:cNvPr>
          <p:cNvSpPr txBox="1"/>
          <p:nvPr/>
        </p:nvSpPr>
        <p:spPr>
          <a:xfrm>
            <a:off x="6698896" y="5743268"/>
            <a:ext cx="4662566" cy="400110"/>
          </a:xfrm>
          <a:prstGeom prst="rect">
            <a:avLst/>
          </a:prstGeom>
          <a:solidFill>
            <a:schemeClr val="accent6"/>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2000" b="1" kern="0" dirty="0">
                <a:solidFill>
                  <a:schemeClr val="bg1"/>
                </a:solidFill>
                <a:hlinkClick r:id="rId2">
                  <a:extLst>
                    <a:ext uri="{A12FA001-AC4F-418D-AE19-62706E023703}">
                      <ahyp:hlinkClr xmlns:ahyp="http://schemas.microsoft.com/office/drawing/2018/hyperlinkcolor" val="tx"/>
                    </a:ext>
                  </a:extLst>
                </a:hlinkClick>
              </a:rPr>
              <a:t>Join as an Organisational Member! →</a:t>
            </a:r>
            <a:endParaRPr kumimoji="0" lang="it-IT" sz="2000" b="1"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454253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388813" y="84715"/>
            <a:ext cx="9351936" cy="1094450"/>
          </a:xfrm>
        </p:spPr>
        <p:txBody>
          <a:bodyPr/>
          <a:lstStyle/>
          <a:p>
            <a:r>
              <a:rPr lang="en-GB" sz="4000" dirty="0">
                <a:solidFill>
                  <a:srgbClr val="298F1F"/>
                </a:solidFill>
                <a:latin typeface="+mn-lt"/>
              </a:rPr>
              <a:t>RDA Organisational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173501" y="829832"/>
            <a:ext cx="11844997" cy="4810517"/>
          </a:xfrm>
        </p:spPr>
        <p:txBody>
          <a:bodyPr lIns="90000" numCol="3" spcCol="108000">
            <a:noAutofit/>
          </a:bodyPr>
          <a:lstStyle/>
          <a:p>
            <a:pPr marL="180975" indent="-168275" fontAlgn="b">
              <a:lnSpc>
                <a:spcPts val="1500"/>
              </a:lnSpc>
              <a:spcBef>
                <a:spcPts val="0"/>
              </a:spcBef>
            </a:pPr>
            <a:r>
              <a:rPr lang="it-IT" sz="1000" dirty="0" err="1"/>
              <a:t>AARNet</a:t>
            </a:r>
            <a:r>
              <a:rPr lang="it-IT" sz="1000" dirty="0"/>
              <a:t> Pty Ltd (APL), Australia</a:t>
            </a:r>
          </a:p>
          <a:p>
            <a:pPr marL="180975" indent="-168275" fontAlgn="b">
              <a:lnSpc>
                <a:spcPts val="1500"/>
              </a:lnSpc>
              <a:spcBef>
                <a:spcPts val="0"/>
              </a:spcBef>
            </a:pPr>
            <a:r>
              <a:rPr lang="en-US" sz="1000" dirty="0"/>
              <a:t>Addis Ababa University (AAU)</a:t>
            </a:r>
            <a:r>
              <a:rPr lang="it-IT" sz="1000" dirty="0"/>
              <a:t>, </a:t>
            </a:r>
            <a:r>
              <a:rPr lang="en-US" sz="1000" dirty="0"/>
              <a:t>Ethiopia </a:t>
            </a:r>
          </a:p>
          <a:p>
            <a:pPr marL="180975" indent="-168275" fontAlgn="b">
              <a:lnSpc>
                <a:spcPts val="1500"/>
              </a:lnSpc>
              <a:spcBef>
                <a:spcPts val="0"/>
              </a:spcBef>
            </a:pPr>
            <a:r>
              <a:rPr lang="en-US" sz="1000" dirty="0"/>
              <a:t>Alex Ekwueme Federal University Ndufu Alike (AEFUNAI), Nigeria </a:t>
            </a:r>
            <a:endParaRPr lang="it-IT" sz="1000" dirty="0"/>
          </a:p>
          <a:p>
            <a:pPr marL="180975" indent="-168275" fontAlgn="b">
              <a:lnSpc>
                <a:spcPts val="1500"/>
              </a:lnSpc>
              <a:spcBef>
                <a:spcPts val="0"/>
              </a:spcBef>
            </a:pPr>
            <a:r>
              <a:rPr lang="en-US" sz="1000" dirty="0"/>
              <a:t>American Chemical Society Publications (ACS)</a:t>
            </a:r>
            <a:endParaRPr lang="it-IT" sz="1000" dirty="0"/>
          </a:p>
          <a:p>
            <a:pPr marL="180975" indent="-168275" fontAlgn="b">
              <a:lnSpc>
                <a:spcPts val="1500"/>
              </a:lnSpc>
              <a:spcBef>
                <a:spcPts val="0"/>
              </a:spcBef>
            </a:pPr>
            <a:r>
              <a:rPr lang="it-IT" sz="1000" dirty="0"/>
              <a:t>American </a:t>
            </a:r>
            <a:r>
              <a:rPr lang="it-IT" sz="1000" dirty="0" err="1"/>
              <a:t>Geophysical</a:t>
            </a:r>
            <a:r>
              <a:rPr lang="it-IT" sz="1000" dirty="0"/>
              <a:t> Union (AGU), USA</a:t>
            </a:r>
          </a:p>
          <a:p>
            <a:pPr marL="180975" indent="-168275" fontAlgn="b">
              <a:lnSpc>
                <a:spcPts val="1500"/>
              </a:lnSpc>
              <a:spcBef>
                <a:spcPts val="0"/>
              </a:spcBef>
            </a:pPr>
            <a:r>
              <a:rPr lang="it-IT" sz="1000" dirty="0" err="1"/>
              <a:t>Australian</a:t>
            </a:r>
            <a:r>
              <a:rPr lang="it-IT" sz="1000" dirty="0"/>
              <a:t> </a:t>
            </a:r>
            <a:r>
              <a:rPr lang="it-IT" sz="1000" dirty="0" err="1"/>
              <a:t>Research</a:t>
            </a:r>
            <a:r>
              <a:rPr lang="it-IT" sz="1000" dirty="0"/>
              <a:t> Data Commons (ARDC), Australia</a:t>
            </a:r>
          </a:p>
          <a:p>
            <a:pPr marL="180975" indent="-168275" fontAlgn="b">
              <a:lnSpc>
                <a:spcPts val="1500"/>
              </a:lnSpc>
              <a:spcBef>
                <a:spcPts val="0"/>
              </a:spcBef>
            </a:pPr>
            <a:r>
              <a:rPr lang="it-IT" sz="1000" dirty="0" err="1"/>
              <a:t>Battelle</a:t>
            </a:r>
            <a:r>
              <a:rPr lang="it-IT" sz="1000" dirty="0"/>
              <a:t> - National </a:t>
            </a:r>
            <a:r>
              <a:rPr lang="it-IT" sz="1000" dirty="0" err="1"/>
              <a:t>Ecological</a:t>
            </a:r>
            <a:r>
              <a:rPr lang="it-IT" sz="1000" dirty="0"/>
              <a:t> </a:t>
            </a:r>
            <a:r>
              <a:rPr lang="it-IT" sz="1000" dirty="0" err="1"/>
              <a:t>Observatory</a:t>
            </a:r>
            <a:r>
              <a:rPr lang="it-IT" sz="1000" dirty="0"/>
              <a:t> Network (NEON), USA</a:t>
            </a:r>
          </a:p>
          <a:p>
            <a:pPr marL="180975" indent="-168275" fontAlgn="b">
              <a:lnSpc>
                <a:spcPts val="1500"/>
              </a:lnSpc>
              <a:spcBef>
                <a:spcPts val="0"/>
              </a:spcBef>
            </a:pPr>
            <a:r>
              <a:rPr lang="it-IT" sz="1000" dirty="0"/>
              <a:t>California Institute of Technology, USA</a:t>
            </a:r>
          </a:p>
          <a:p>
            <a:pPr marL="180975" indent="-168275" fontAlgn="b">
              <a:lnSpc>
                <a:spcPts val="1500"/>
              </a:lnSpc>
              <a:spcBef>
                <a:spcPts val="0"/>
              </a:spcBef>
            </a:pPr>
            <a:r>
              <a:rPr lang="it-IT" sz="1000" dirty="0"/>
              <a:t>Canadian </a:t>
            </a:r>
            <a:r>
              <a:rPr lang="it-IT" sz="1000" dirty="0" err="1"/>
              <a:t>Research</a:t>
            </a:r>
            <a:r>
              <a:rPr lang="it-IT" sz="1000" dirty="0"/>
              <a:t> Data Centre Network, Canada</a:t>
            </a:r>
          </a:p>
          <a:p>
            <a:pPr marL="180975" indent="-168275" fontAlgn="b">
              <a:lnSpc>
                <a:spcPts val="1500"/>
              </a:lnSpc>
              <a:spcBef>
                <a:spcPts val="0"/>
              </a:spcBef>
            </a:pPr>
            <a:r>
              <a:rPr lang="it-IT" sz="1000" dirty="0"/>
              <a:t>CANARIE, Canada</a:t>
            </a:r>
          </a:p>
          <a:p>
            <a:pPr marL="180975" indent="-168275" fontAlgn="b">
              <a:lnSpc>
                <a:spcPts val="1500"/>
              </a:lnSpc>
              <a:spcBef>
                <a:spcPts val="0"/>
              </a:spcBef>
            </a:pPr>
            <a:r>
              <a:rPr lang="en-US" sz="1000" dirty="0"/>
              <a:t>CNRS, France</a:t>
            </a:r>
            <a:endParaRPr lang="it-IT" sz="1000" dirty="0"/>
          </a:p>
          <a:p>
            <a:pPr marL="180975" indent="-168275" fontAlgn="b">
              <a:lnSpc>
                <a:spcPts val="1500"/>
              </a:lnSpc>
              <a:spcBef>
                <a:spcPts val="0"/>
              </a:spcBef>
            </a:pPr>
            <a:r>
              <a:rPr lang="it-IT" sz="1000" dirty="0"/>
              <a:t>Columbia </a:t>
            </a:r>
            <a:r>
              <a:rPr lang="it-IT" sz="1000" dirty="0" err="1"/>
              <a:t>University</a:t>
            </a:r>
            <a:r>
              <a:rPr lang="it-IT" sz="1000" dirty="0"/>
              <a:t> Libraries/Information Services, USA</a:t>
            </a:r>
          </a:p>
          <a:p>
            <a:pPr marL="180975" indent="-168275" fontAlgn="b">
              <a:lnSpc>
                <a:spcPts val="1500"/>
              </a:lnSpc>
              <a:spcBef>
                <a:spcPts val="0"/>
              </a:spcBef>
            </a:pPr>
            <a:r>
              <a:rPr lang="it-IT" sz="1000" dirty="0" err="1"/>
              <a:t>Consortium</a:t>
            </a:r>
            <a:r>
              <a:rPr lang="it-IT" sz="1000" dirty="0"/>
              <a:t> of </a:t>
            </a:r>
            <a:r>
              <a:rPr lang="it-IT" sz="1000" dirty="0" err="1"/>
              <a:t>European</a:t>
            </a:r>
            <a:r>
              <a:rPr lang="it-IT" sz="1000" dirty="0"/>
              <a:t> Social Science Data Archives (CESSDA), </a:t>
            </a:r>
            <a:r>
              <a:rPr lang="it-IT" sz="1000" dirty="0" err="1"/>
              <a:t>Norway</a:t>
            </a:r>
            <a:endParaRPr lang="it-IT" sz="1000" dirty="0"/>
          </a:p>
          <a:p>
            <a:pPr marL="180975" indent="-168275" fontAlgn="b">
              <a:lnSpc>
                <a:spcPts val="1500"/>
              </a:lnSpc>
              <a:spcBef>
                <a:spcPts val="0"/>
              </a:spcBef>
            </a:pPr>
            <a:r>
              <a:rPr lang="it-IT" sz="1000" dirty="0"/>
              <a:t>Corporation for National </a:t>
            </a:r>
            <a:r>
              <a:rPr lang="it-IT" sz="1000" dirty="0" err="1"/>
              <a:t>Research</a:t>
            </a:r>
            <a:r>
              <a:rPr lang="it-IT" sz="1000" dirty="0"/>
              <a:t> </a:t>
            </a:r>
            <a:r>
              <a:rPr lang="it-IT" sz="1000" dirty="0" err="1"/>
              <a:t>Initiatives</a:t>
            </a:r>
            <a:r>
              <a:rPr lang="it-IT" sz="1000" dirty="0"/>
              <a:t> (CNRI), USA</a:t>
            </a:r>
          </a:p>
          <a:p>
            <a:pPr marL="180975" indent="-168275" fontAlgn="b">
              <a:lnSpc>
                <a:spcPts val="1500"/>
              </a:lnSpc>
              <a:spcBef>
                <a:spcPts val="0"/>
              </a:spcBef>
            </a:pPr>
            <a:r>
              <a:rPr lang="en-US" sz="1000" dirty="0"/>
              <a:t>CSC - IT Center for Science, Finland</a:t>
            </a:r>
            <a:endParaRPr lang="it-IT" sz="1000" dirty="0"/>
          </a:p>
          <a:p>
            <a:pPr marL="180975" indent="-168275" fontAlgn="b">
              <a:lnSpc>
                <a:spcPts val="1500"/>
              </a:lnSpc>
              <a:spcBef>
                <a:spcPts val="0"/>
              </a:spcBef>
            </a:pPr>
            <a:r>
              <a:rPr lang="it-IT" sz="1000" dirty="0" err="1"/>
              <a:t>Danish</a:t>
            </a:r>
            <a:r>
              <a:rPr lang="it-IT" sz="1000" dirty="0"/>
              <a:t> e-</a:t>
            </a:r>
            <a:r>
              <a:rPr lang="it-IT" sz="1000" dirty="0" err="1"/>
              <a:t>Infrastructure</a:t>
            </a:r>
            <a:r>
              <a:rPr lang="it-IT" sz="1000" dirty="0"/>
              <a:t> </a:t>
            </a:r>
            <a:r>
              <a:rPr lang="it-IT" sz="1000" dirty="0" err="1"/>
              <a:t>Cooperation</a:t>
            </a:r>
            <a:r>
              <a:rPr lang="it-IT" sz="1000" dirty="0"/>
              <a:t>, </a:t>
            </a:r>
            <a:r>
              <a:rPr lang="it-IT" sz="1000" dirty="0" err="1"/>
              <a:t>Denmark</a:t>
            </a:r>
            <a:endParaRPr lang="it-IT" sz="1000" dirty="0"/>
          </a:p>
          <a:p>
            <a:pPr marL="180975" indent="-168275" fontAlgn="b">
              <a:lnSpc>
                <a:spcPts val="1500"/>
              </a:lnSpc>
              <a:spcBef>
                <a:spcPts val="0"/>
              </a:spcBef>
            </a:pPr>
            <a:r>
              <a:rPr lang="it-IT" sz="1000" dirty="0"/>
              <a:t>DANS - Data </a:t>
            </a:r>
            <a:r>
              <a:rPr lang="it-IT" sz="1000" dirty="0" err="1"/>
              <a:t>Archiving</a:t>
            </a:r>
            <a:r>
              <a:rPr lang="it-IT" sz="1000" dirty="0"/>
              <a:t> and </a:t>
            </a:r>
            <a:r>
              <a:rPr lang="it-IT" sz="1000" dirty="0" err="1"/>
              <a:t>Networked</a:t>
            </a:r>
            <a:r>
              <a:rPr lang="it-IT" sz="1000" dirty="0"/>
              <a:t> Services, Netherlands</a:t>
            </a:r>
          </a:p>
          <a:p>
            <a:pPr marL="180975" indent="-168275" fontAlgn="b">
              <a:lnSpc>
                <a:spcPts val="1500"/>
              </a:lnSpc>
              <a:spcBef>
                <a:spcPts val="0"/>
              </a:spcBef>
            </a:pPr>
            <a:r>
              <a:rPr lang="en-US" sz="1000" dirty="0"/>
              <a:t>Data Observation Network for Earth (DataONE), USA</a:t>
            </a:r>
            <a:endParaRPr lang="it-IT" sz="1000" dirty="0"/>
          </a:p>
          <a:p>
            <a:pPr marL="180975" indent="-168275" fontAlgn="b">
              <a:lnSpc>
                <a:spcPts val="1500"/>
              </a:lnSpc>
              <a:spcBef>
                <a:spcPts val="0"/>
              </a:spcBef>
            </a:pPr>
            <a:r>
              <a:rPr lang="it-IT" sz="1000" dirty="0"/>
              <a:t>Digital </a:t>
            </a:r>
            <a:r>
              <a:rPr lang="it-IT" sz="1000" dirty="0" err="1"/>
              <a:t>Curation</a:t>
            </a:r>
            <a:r>
              <a:rPr lang="it-IT" sz="1000" dirty="0"/>
              <a:t> Centre (DCC), UK</a:t>
            </a:r>
          </a:p>
          <a:p>
            <a:pPr marL="180975" indent="-168275" fontAlgn="b">
              <a:lnSpc>
                <a:spcPts val="1500"/>
              </a:lnSpc>
              <a:spcBef>
                <a:spcPts val="0"/>
              </a:spcBef>
            </a:pPr>
            <a:r>
              <a:rPr lang="it-IT" sz="1000" dirty="0"/>
              <a:t>Digital Repository of </a:t>
            </a:r>
            <a:r>
              <a:rPr lang="it-IT" sz="1000" dirty="0" err="1"/>
              <a:t>Ireland</a:t>
            </a:r>
            <a:r>
              <a:rPr lang="it-IT" sz="1000" dirty="0"/>
              <a:t> (DRI), </a:t>
            </a:r>
            <a:r>
              <a:rPr lang="it-IT" sz="1000" dirty="0" err="1"/>
              <a:t>Ireland</a:t>
            </a:r>
            <a:endParaRPr lang="it-IT" sz="1000" dirty="0"/>
          </a:p>
          <a:p>
            <a:pPr marL="180975" indent="-168275" fontAlgn="b">
              <a:lnSpc>
                <a:spcPts val="1500"/>
              </a:lnSpc>
              <a:spcBef>
                <a:spcPts val="0"/>
              </a:spcBef>
            </a:pPr>
            <a:r>
              <a:rPr lang="en-US" sz="1000" dirty="0"/>
              <a:t>Dryad</a:t>
            </a:r>
            <a:endParaRPr lang="it-IT" sz="1000" dirty="0"/>
          </a:p>
          <a:p>
            <a:pPr marL="180975" indent="-168275" fontAlgn="b">
              <a:lnSpc>
                <a:spcPts val="1500"/>
              </a:lnSpc>
              <a:spcBef>
                <a:spcPts val="0"/>
              </a:spcBef>
            </a:pPr>
            <a:r>
              <a:rPr lang="en-US" sz="1000" dirty="0"/>
              <a:t>Earth Science Information Partners (ESIP), USA</a:t>
            </a:r>
            <a:endParaRPr lang="it-IT" sz="1000" dirty="0"/>
          </a:p>
          <a:p>
            <a:pPr marL="180975" indent="-168275" fontAlgn="b">
              <a:lnSpc>
                <a:spcPts val="1500"/>
              </a:lnSpc>
              <a:spcBef>
                <a:spcPts val="0"/>
              </a:spcBef>
            </a:pPr>
            <a:r>
              <a:rPr lang="it-IT" sz="1000" dirty="0"/>
              <a:t>EGI Foundation, Netherlands</a:t>
            </a:r>
          </a:p>
          <a:p>
            <a:pPr marL="180975" indent="-168275" fontAlgn="b">
              <a:lnSpc>
                <a:spcPts val="1500"/>
              </a:lnSpc>
              <a:spcBef>
                <a:spcPts val="0"/>
              </a:spcBef>
            </a:pPr>
            <a:r>
              <a:rPr lang="it-IT" sz="1000" dirty="0"/>
              <a:t>Elsevier</a:t>
            </a:r>
          </a:p>
          <a:p>
            <a:pPr marL="180975" indent="-168275" fontAlgn="b">
              <a:lnSpc>
                <a:spcPts val="1500"/>
              </a:lnSpc>
              <a:spcBef>
                <a:spcPts val="0"/>
              </a:spcBef>
            </a:pPr>
            <a:r>
              <a:rPr lang="it-IT" sz="1000" dirty="0"/>
              <a:t>ELSEVIER, Netherlands</a:t>
            </a:r>
          </a:p>
          <a:p>
            <a:pPr marL="180975" indent="-168275" fontAlgn="b">
              <a:lnSpc>
                <a:spcPts val="1500"/>
              </a:lnSpc>
              <a:spcBef>
                <a:spcPts val="0"/>
              </a:spcBef>
            </a:pPr>
            <a:r>
              <a:rPr lang="it-IT" sz="1000" dirty="0" err="1"/>
              <a:t>European</a:t>
            </a:r>
            <a:r>
              <a:rPr lang="it-IT" sz="1000" dirty="0"/>
              <a:t> Data </a:t>
            </a:r>
            <a:r>
              <a:rPr lang="it-IT" sz="1000" dirty="0" err="1"/>
              <a:t>Infrastructure</a:t>
            </a:r>
            <a:r>
              <a:rPr lang="it-IT" sz="1000" dirty="0"/>
              <a:t> (EUDAT project), </a:t>
            </a:r>
            <a:r>
              <a:rPr lang="it-IT" sz="1000" dirty="0" err="1"/>
              <a:t>Finland</a:t>
            </a:r>
            <a:endParaRPr lang="it-IT" sz="1000" dirty="0"/>
          </a:p>
          <a:p>
            <a:pPr marL="180975" indent="-168275" fontAlgn="b">
              <a:lnSpc>
                <a:spcPts val="1500"/>
              </a:lnSpc>
              <a:spcBef>
                <a:spcPts val="0"/>
              </a:spcBef>
            </a:pPr>
            <a:r>
              <a:rPr lang="it-IT" sz="1000" dirty="0" err="1"/>
              <a:t>European</a:t>
            </a:r>
            <a:r>
              <a:rPr lang="it-IT" sz="1000" dirty="0"/>
              <a:t> </a:t>
            </a:r>
            <a:r>
              <a:rPr lang="it-IT" sz="1000" dirty="0" err="1"/>
              <a:t>Parliamentary</a:t>
            </a:r>
            <a:r>
              <a:rPr lang="it-IT" sz="1000" dirty="0"/>
              <a:t> </a:t>
            </a:r>
            <a:r>
              <a:rPr lang="it-IT" sz="1000" dirty="0" err="1"/>
              <a:t>Research</a:t>
            </a:r>
            <a:r>
              <a:rPr lang="it-IT" sz="1000" dirty="0"/>
              <a:t> Service (EPRS), </a:t>
            </a:r>
            <a:r>
              <a:rPr lang="it-IT" sz="1000" dirty="0" err="1"/>
              <a:t>Belgium</a:t>
            </a:r>
            <a:endParaRPr lang="it-IT" sz="1000" dirty="0"/>
          </a:p>
          <a:p>
            <a:pPr marL="180975" indent="-168275" fontAlgn="b">
              <a:lnSpc>
                <a:spcPts val="1500"/>
              </a:lnSpc>
              <a:spcBef>
                <a:spcPts val="0"/>
              </a:spcBef>
            </a:pPr>
            <a:r>
              <a:rPr lang="en-US" sz="1000" dirty="0"/>
              <a:t>Gdańsk University of Technology, Poland</a:t>
            </a:r>
            <a:endParaRPr lang="it-IT" sz="1000" dirty="0"/>
          </a:p>
          <a:p>
            <a:pPr marL="180975" indent="-168275" fontAlgn="b">
              <a:lnSpc>
                <a:spcPts val="1500"/>
              </a:lnSpc>
              <a:spcBef>
                <a:spcPts val="0"/>
              </a:spcBef>
            </a:pPr>
            <a:r>
              <a:rPr lang="en-US" sz="1000" dirty="0"/>
              <a:t>GÉANT, Netherlands</a:t>
            </a:r>
          </a:p>
          <a:p>
            <a:pPr marL="180975" indent="-168275" fontAlgn="b">
              <a:lnSpc>
                <a:spcPts val="1500"/>
              </a:lnSpc>
              <a:spcBef>
                <a:spcPts val="0"/>
              </a:spcBef>
            </a:pPr>
            <a:r>
              <a:rPr lang="en-US" sz="1000" dirty="0"/>
              <a:t>Georgia Institute of Technology Library, USA</a:t>
            </a:r>
            <a:endParaRPr lang="it-IT" sz="1000" dirty="0"/>
          </a:p>
          <a:p>
            <a:pPr marL="180975" indent="-168275" fontAlgn="b">
              <a:lnSpc>
                <a:spcPts val="1500"/>
              </a:lnSpc>
              <a:spcBef>
                <a:spcPts val="0"/>
              </a:spcBef>
            </a:pPr>
            <a:r>
              <a:rPr lang="it-IT" sz="1000" dirty="0" err="1"/>
              <a:t>German</a:t>
            </a:r>
            <a:r>
              <a:rPr lang="it-IT" sz="1000" dirty="0"/>
              <a:t> Data Forum, Germany</a:t>
            </a:r>
          </a:p>
          <a:p>
            <a:pPr marL="180975" indent="-168275" fontAlgn="b">
              <a:lnSpc>
                <a:spcPts val="1500"/>
              </a:lnSpc>
              <a:spcBef>
                <a:spcPts val="0"/>
              </a:spcBef>
            </a:pPr>
            <a:r>
              <a:rPr lang="en-US" sz="1000" dirty="0"/>
              <a:t>Grenoble Alpes University, France</a:t>
            </a:r>
            <a:endParaRPr lang="it-IT" sz="1000" dirty="0"/>
          </a:p>
          <a:p>
            <a:pPr marL="180975" indent="-168275" fontAlgn="b">
              <a:lnSpc>
                <a:spcPts val="1500"/>
              </a:lnSpc>
              <a:spcBef>
                <a:spcPts val="0"/>
              </a:spcBef>
            </a:pPr>
            <a:r>
              <a:rPr lang="it-IT" sz="1000" dirty="0"/>
              <a:t>Helmholtz Association, Germany</a:t>
            </a:r>
          </a:p>
          <a:p>
            <a:pPr marL="180975" indent="-168275" fontAlgn="b">
              <a:lnSpc>
                <a:spcPts val="1500"/>
              </a:lnSpc>
              <a:spcBef>
                <a:spcPts val="0"/>
              </a:spcBef>
            </a:pPr>
            <a:r>
              <a:rPr lang="it-IT" sz="1000" dirty="0" err="1"/>
              <a:t>Hindawi</a:t>
            </a:r>
            <a:endParaRPr lang="it-IT" sz="1000" dirty="0"/>
          </a:p>
          <a:p>
            <a:pPr marL="180975" indent="-168275" fontAlgn="b">
              <a:lnSpc>
                <a:spcPts val="1500"/>
              </a:lnSpc>
              <a:spcBef>
                <a:spcPts val="0"/>
              </a:spcBef>
            </a:pPr>
            <a:r>
              <a:rPr lang="it-IT" sz="1000" dirty="0"/>
              <a:t>Information Technology </a:t>
            </a:r>
            <a:r>
              <a:rPr lang="it-IT" sz="1000" dirty="0" err="1"/>
              <a:t>Research</a:t>
            </a:r>
            <a:r>
              <a:rPr lang="it-IT" sz="1000" dirty="0"/>
              <a:t> </a:t>
            </a:r>
            <a:r>
              <a:rPr lang="it-IT" sz="1000" dirty="0" err="1"/>
              <a:t>Insititute</a:t>
            </a:r>
            <a:r>
              <a:rPr lang="it-IT" sz="1000" dirty="0"/>
              <a:t> (ITRI)- National </a:t>
            </a:r>
            <a:r>
              <a:rPr lang="it-IT" sz="1000" dirty="0" err="1"/>
              <a:t>Institute</a:t>
            </a:r>
            <a:r>
              <a:rPr lang="it-IT" sz="1000" dirty="0"/>
              <a:t> of Advanced Industrial Science and Technology (AIST), Japan</a:t>
            </a:r>
          </a:p>
          <a:p>
            <a:pPr marL="180975" indent="-168275" fontAlgn="b">
              <a:lnSpc>
                <a:spcPts val="1500"/>
              </a:lnSpc>
              <a:spcBef>
                <a:spcPts val="0"/>
              </a:spcBef>
            </a:pPr>
            <a:r>
              <a:rPr lang="en-US" sz="1000" dirty="0"/>
              <a:t>Institute for Scientific and Technical Information - TECHNIFORMI of the Georgian Technical University</a:t>
            </a:r>
            <a:r>
              <a:rPr lang="it-IT" sz="1000" dirty="0"/>
              <a:t>, Georgia</a:t>
            </a:r>
          </a:p>
          <a:p>
            <a:pPr marL="180975" indent="-168275" fontAlgn="b">
              <a:lnSpc>
                <a:spcPts val="1500"/>
              </a:lnSpc>
              <a:spcBef>
                <a:spcPts val="0"/>
              </a:spcBef>
            </a:pPr>
            <a:r>
              <a:rPr lang="it-IT" sz="1000" dirty="0" err="1"/>
              <a:t>Integrated</a:t>
            </a:r>
            <a:r>
              <a:rPr lang="it-IT" sz="1000" dirty="0"/>
              <a:t> </a:t>
            </a:r>
            <a:r>
              <a:rPr lang="it-IT" sz="1000" dirty="0" err="1"/>
              <a:t>Digitized</a:t>
            </a:r>
            <a:r>
              <a:rPr lang="it-IT" sz="1000" dirty="0"/>
              <a:t> </a:t>
            </a:r>
            <a:r>
              <a:rPr lang="it-IT" sz="1000" dirty="0" err="1"/>
              <a:t>Biocollections</a:t>
            </a:r>
            <a:r>
              <a:rPr lang="it-IT" sz="1000" dirty="0"/>
              <a:t> (</a:t>
            </a:r>
            <a:r>
              <a:rPr lang="it-IT" sz="1000" dirty="0" err="1"/>
              <a:t>iDigBio</a:t>
            </a:r>
            <a:r>
              <a:rPr lang="it-IT" sz="1000" dirty="0"/>
              <a:t>), USA</a:t>
            </a:r>
          </a:p>
          <a:p>
            <a:pPr marL="180975" indent="-168275" fontAlgn="b">
              <a:lnSpc>
                <a:spcPts val="1500"/>
              </a:lnSpc>
              <a:spcBef>
                <a:spcPts val="0"/>
              </a:spcBef>
            </a:pPr>
            <a:r>
              <a:rPr lang="it-IT" sz="1000" dirty="0"/>
              <a:t>IASSIST - International Association for Social Science Information Services and Technology, USA</a:t>
            </a:r>
          </a:p>
          <a:p>
            <a:pPr marL="180975" indent="-168275" fontAlgn="b">
              <a:lnSpc>
                <a:spcPts val="1500"/>
              </a:lnSpc>
              <a:spcBef>
                <a:spcPts val="0"/>
              </a:spcBef>
            </a:pPr>
            <a:r>
              <a:rPr lang="it-IT" sz="1000" dirty="0"/>
              <a:t>INRAE, France</a:t>
            </a:r>
          </a:p>
          <a:p>
            <a:pPr marL="180975" indent="-168275" fontAlgn="b">
              <a:lnSpc>
                <a:spcPts val="1500"/>
              </a:lnSpc>
              <a:spcBef>
                <a:spcPts val="0"/>
              </a:spcBef>
            </a:pPr>
            <a:r>
              <a:rPr lang="it-IT" sz="1000" dirty="0"/>
              <a:t>International </a:t>
            </a:r>
            <a:r>
              <a:rPr lang="it-IT" sz="1000" dirty="0" err="1"/>
              <a:t>Association</a:t>
            </a:r>
            <a:r>
              <a:rPr lang="it-IT" sz="1000" dirty="0"/>
              <a:t> of STM </a:t>
            </a:r>
            <a:r>
              <a:rPr lang="it-IT" sz="1000" dirty="0" err="1"/>
              <a:t>Publishers</a:t>
            </a:r>
            <a:r>
              <a:rPr lang="it-IT" sz="1000" dirty="0"/>
              <a:t>, Netherlands</a:t>
            </a:r>
          </a:p>
          <a:p>
            <a:pPr marL="180975" indent="-168275" fontAlgn="b">
              <a:lnSpc>
                <a:spcPts val="1500"/>
              </a:lnSpc>
              <a:spcBef>
                <a:spcPts val="0"/>
              </a:spcBef>
            </a:pPr>
            <a:r>
              <a:rPr lang="it-IT" sz="1000" dirty="0"/>
              <a:t>International </a:t>
            </a:r>
            <a:r>
              <a:rPr lang="it-IT" sz="1000" dirty="0" err="1"/>
              <a:t>Federation</a:t>
            </a:r>
            <a:r>
              <a:rPr lang="it-IT" sz="1000" dirty="0"/>
              <a:t> of Data </a:t>
            </a:r>
            <a:r>
              <a:rPr lang="it-IT" sz="1000" dirty="0" err="1"/>
              <a:t>Organizations</a:t>
            </a:r>
            <a:r>
              <a:rPr lang="it-IT" sz="1000" dirty="0"/>
              <a:t> for Social </a:t>
            </a:r>
            <a:r>
              <a:rPr lang="it-IT" sz="1000" dirty="0" err="1"/>
              <a:t>Sciences</a:t>
            </a:r>
            <a:r>
              <a:rPr lang="it-IT" sz="1000" dirty="0"/>
              <a:t>, USA</a:t>
            </a:r>
          </a:p>
          <a:p>
            <a:pPr marL="180975" indent="-168275" fontAlgn="b">
              <a:lnSpc>
                <a:spcPts val="1500"/>
              </a:lnSpc>
              <a:spcBef>
                <a:spcPts val="0"/>
              </a:spcBef>
            </a:pPr>
            <a:r>
              <a:rPr lang="it-IT" sz="1000" dirty="0"/>
              <a:t>John </a:t>
            </a:r>
            <a:r>
              <a:rPr lang="it-IT" sz="1000" dirty="0" err="1"/>
              <a:t>Wiley</a:t>
            </a:r>
            <a:r>
              <a:rPr lang="it-IT" sz="1000" dirty="0"/>
              <a:t> &amp; </a:t>
            </a:r>
            <a:r>
              <a:rPr lang="it-IT" sz="1000" dirty="0" err="1"/>
              <a:t>Sons</a:t>
            </a:r>
            <a:r>
              <a:rPr lang="it-IT" sz="1000" dirty="0"/>
              <a:t> Ltd., UK</a:t>
            </a:r>
          </a:p>
          <a:p>
            <a:pPr marL="180975" indent="-168275" fontAlgn="b">
              <a:lnSpc>
                <a:spcPts val="1500"/>
              </a:lnSpc>
              <a:spcBef>
                <a:spcPts val="0"/>
              </a:spcBef>
            </a:pPr>
            <a:r>
              <a:rPr lang="it-IT" sz="1000" dirty="0"/>
              <a:t>KAUST - King Abdullah University of Science and Technology, </a:t>
            </a:r>
            <a:r>
              <a:rPr lang="it-IT" sz="1000" dirty="0" err="1"/>
              <a:t>Saudia</a:t>
            </a:r>
            <a:r>
              <a:rPr lang="it-IT" sz="1000" dirty="0"/>
              <a:t> Arabia</a:t>
            </a:r>
          </a:p>
          <a:p>
            <a:pPr marL="180975" indent="-168275" fontAlgn="b">
              <a:lnSpc>
                <a:spcPts val="1500"/>
              </a:lnSpc>
              <a:spcBef>
                <a:spcPts val="0"/>
              </a:spcBef>
            </a:pPr>
            <a:r>
              <a:rPr lang="en-US" sz="1000" dirty="0"/>
              <a:t>KISTI</a:t>
            </a:r>
            <a:endParaRPr lang="it-IT" sz="1000" dirty="0"/>
          </a:p>
          <a:p>
            <a:pPr marL="180975" indent="-168275" fontAlgn="b">
              <a:lnSpc>
                <a:spcPts val="1500"/>
              </a:lnSpc>
              <a:spcBef>
                <a:spcPts val="0"/>
              </a:spcBef>
            </a:pPr>
            <a:r>
              <a:rPr lang="it-IT" sz="1000" dirty="0"/>
              <a:t>LIBER - </a:t>
            </a:r>
            <a:r>
              <a:rPr lang="it-IT" sz="1000" dirty="0" err="1"/>
              <a:t>Association</a:t>
            </a:r>
            <a:r>
              <a:rPr lang="it-IT" sz="1000" dirty="0"/>
              <a:t> of </a:t>
            </a:r>
            <a:r>
              <a:rPr lang="it-IT" sz="1000" dirty="0" err="1"/>
              <a:t>European</a:t>
            </a:r>
            <a:r>
              <a:rPr lang="it-IT" sz="1000" dirty="0"/>
              <a:t> </a:t>
            </a:r>
            <a:r>
              <a:rPr lang="it-IT" sz="1000" dirty="0" err="1"/>
              <a:t>Research</a:t>
            </a:r>
            <a:r>
              <a:rPr lang="it-IT" sz="1000" dirty="0"/>
              <a:t> Libraries, Germany</a:t>
            </a:r>
          </a:p>
          <a:p>
            <a:pPr marL="180975" indent="-168275" fontAlgn="b">
              <a:lnSpc>
                <a:spcPts val="1500"/>
              </a:lnSpc>
              <a:spcBef>
                <a:spcPts val="0"/>
              </a:spcBef>
            </a:pPr>
            <a:r>
              <a:rPr lang="it-IT" sz="1000" dirty="0"/>
              <a:t>Massachusetts </a:t>
            </a:r>
            <a:r>
              <a:rPr lang="it-IT" sz="1000" dirty="0" err="1"/>
              <a:t>Institute</a:t>
            </a:r>
            <a:r>
              <a:rPr lang="it-IT" sz="1000" dirty="0"/>
              <a:t> of Technology Libraries (MIT Libraries), USA</a:t>
            </a:r>
          </a:p>
          <a:p>
            <a:pPr marL="180975" indent="-168275" fontAlgn="b">
              <a:lnSpc>
                <a:spcPts val="1500"/>
              </a:lnSpc>
              <a:spcBef>
                <a:spcPts val="0"/>
              </a:spcBef>
            </a:pPr>
            <a:r>
              <a:rPr lang="it-IT" sz="1000" dirty="0"/>
              <a:t>Max </a:t>
            </a:r>
            <a:r>
              <a:rPr lang="it-IT" sz="1000" dirty="0" err="1"/>
              <a:t>Planck</a:t>
            </a:r>
            <a:r>
              <a:rPr lang="it-IT" sz="1000" dirty="0"/>
              <a:t> Computing and Data </a:t>
            </a:r>
            <a:r>
              <a:rPr lang="it-IT" sz="1000" dirty="0" err="1"/>
              <a:t>Facility</a:t>
            </a:r>
            <a:r>
              <a:rPr lang="it-IT" sz="1000" dirty="0"/>
              <a:t> (MPCDF), Germany</a:t>
            </a:r>
          </a:p>
          <a:p>
            <a:pPr marL="180975" indent="-168275" fontAlgn="b">
              <a:lnSpc>
                <a:spcPts val="1500"/>
              </a:lnSpc>
              <a:spcBef>
                <a:spcPts val="0"/>
              </a:spcBef>
            </a:pPr>
            <a:r>
              <a:rPr lang="en-US" sz="1000" dirty="0"/>
              <a:t>National Center for Supercomputing Applications, USA</a:t>
            </a:r>
          </a:p>
          <a:p>
            <a:pPr marL="180975" indent="-168275" fontAlgn="b">
              <a:lnSpc>
                <a:spcPts val="1500"/>
              </a:lnSpc>
              <a:spcBef>
                <a:spcPts val="0"/>
              </a:spcBef>
            </a:pPr>
            <a:r>
              <a:rPr lang="en-US" sz="1000" dirty="0"/>
              <a:t>National Institutes of Health (NIH), USA</a:t>
            </a:r>
            <a:endParaRPr lang="it-IT" sz="1000" dirty="0"/>
          </a:p>
          <a:p>
            <a:pPr marL="180975" indent="-168275" fontAlgn="b">
              <a:lnSpc>
                <a:spcPts val="1500"/>
              </a:lnSpc>
              <a:spcBef>
                <a:spcPts val="0"/>
              </a:spcBef>
            </a:pPr>
            <a:r>
              <a:rPr lang="it-IT" sz="1000" dirty="0"/>
              <a:t>National Library of </a:t>
            </a:r>
            <a:r>
              <a:rPr lang="it-IT" sz="1000" dirty="0" err="1"/>
              <a:t>Ireland</a:t>
            </a:r>
            <a:r>
              <a:rPr lang="it-IT" sz="1000" dirty="0"/>
              <a:t>, </a:t>
            </a:r>
            <a:r>
              <a:rPr lang="it-IT" sz="1000" dirty="0" err="1"/>
              <a:t>Ireland</a:t>
            </a:r>
            <a:endParaRPr lang="it-IT" sz="1000" dirty="0"/>
          </a:p>
          <a:p>
            <a:pPr marL="180975" indent="-168275" fontAlgn="b">
              <a:lnSpc>
                <a:spcPts val="1500"/>
              </a:lnSpc>
              <a:spcBef>
                <a:spcPts val="0"/>
              </a:spcBef>
            </a:pPr>
            <a:r>
              <a:rPr lang="it-IT" sz="1000" dirty="0"/>
              <a:t>New Zealand </a:t>
            </a:r>
            <a:r>
              <a:rPr lang="it-IT" sz="1000" dirty="0" err="1"/>
              <a:t>eScience</a:t>
            </a:r>
            <a:r>
              <a:rPr lang="it-IT" sz="1000" dirty="0"/>
              <a:t> </a:t>
            </a:r>
            <a:r>
              <a:rPr lang="it-IT" sz="1000" dirty="0" err="1"/>
              <a:t>Infrastructure</a:t>
            </a:r>
            <a:r>
              <a:rPr lang="it-IT" sz="1000" dirty="0"/>
              <a:t> (</a:t>
            </a:r>
            <a:r>
              <a:rPr lang="it-IT" sz="1000" dirty="0" err="1"/>
              <a:t>NeSI</a:t>
            </a:r>
            <a:r>
              <a:rPr lang="it-IT" sz="1000" dirty="0"/>
              <a:t>), New Zealand</a:t>
            </a:r>
          </a:p>
          <a:p>
            <a:pPr marL="180975" indent="-168275" fontAlgn="b">
              <a:lnSpc>
                <a:spcPts val="1500"/>
              </a:lnSpc>
              <a:spcBef>
                <a:spcPts val="0"/>
              </a:spcBef>
            </a:pPr>
            <a:r>
              <a:rPr lang="en-US" sz="1000" dirty="0"/>
              <a:t>Norwegian Agency for Shared Services in Education and Research Data (Sikt)</a:t>
            </a:r>
            <a:r>
              <a:rPr lang="it-IT" sz="1000" dirty="0"/>
              <a:t>, </a:t>
            </a:r>
            <a:r>
              <a:rPr lang="it-IT" sz="1000" dirty="0" err="1"/>
              <a:t>Norway</a:t>
            </a:r>
            <a:endParaRPr lang="it-IT" sz="1000" dirty="0"/>
          </a:p>
          <a:p>
            <a:pPr marL="180975" indent="-168275" fontAlgn="b">
              <a:lnSpc>
                <a:spcPts val="1500"/>
              </a:lnSpc>
              <a:spcBef>
                <a:spcPts val="0"/>
              </a:spcBef>
            </a:pPr>
            <a:r>
              <a:rPr lang="en-US" sz="1000" dirty="0"/>
              <a:t>Oracle for Research</a:t>
            </a:r>
            <a:r>
              <a:rPr lang="it-IT" sz="1000" dirty="0"/>
              <a:t>, USA</a:t>
            </a:r>
          </a:p>
          <a:p>
            <a:pPr marL="180975" indent="-168275" fontAlgn="b">
              <a:lnSpc>
                <a:spcPts val="1500"/>
              </a:lnSpc>
              <a:spcBef>
                <a:spcPts val="0"/>
              </a:spcBef>
            </a:pPr>
            <a:r>
              <a:rPr lang="it-IT" sz="1000" dirty="0" err="1"/>
              <a:t>Purdue</a:t>
            </a:r>
            <a:r>
              <a:rPr lang="it-IT" sz="1000" dirty="0"/>
              <a:t> </a:t>
            </a:r>
            <a:r>
              <a:rPr lang="it-IT" sz="1000" dirty="0" err="1"/>
              <a:t>University</a:t>
            </a:r>
            <a:r>
              <a:rPr lang="it-IT" sz="1000" dirty="0"/>
              <a:t> Libraries, USA</a:t>
            </a:r>
          </a:p>
          <a:p>
            <a:pPr marL="180975" indent="-168275" fontAlgn="b">
              <a:lnSpc>
                <a:spcPts val="1500"/>
              </a:lnSpc>
              <a:spcBef>
                <a:spcPts val="0"/>
              </a:spcBef>
            </a:pPr>
            <a:r>
              <a:rPr lang="it-IT" sz="1000" dirty="0" err="1"/>
              <a:t>Research</a:t>
            </a:r>
            <a:r>
              <a:rPr lang="it-IT" sz="1000" dirty="0"/>
              <a:t> Data Canada, Canada</a:t>
            </a:r>
          </a:p>
          <a:p>
            <a:pPr marL="180975" indent="-168275" fontAlgn="b">
              <a:lnSpc>
                <a:spcPts val="1500"/>
              </a:lnSpc>
              <a:spcBef>
                <a:spcPts val="0"/>
              </a:spcBef>
            </a:pPr>
            <a:r>
              <a:rPr lang="en-US" sz="1000" dirty="0"/>
              <a:t>San Diego Supercomputer Center, USA</a:t>
            </a:r>
          </a:p>
          <a:p>
            <a:pPr marL="180975" indent="-168275" fontAlgn="b">
              <a:lnSpc>
                <a:spcPts val="1500"/>
              </a:lnSpc>
              <a:spcBef>
                <a:spcPts val="0"/>
              </a:spcBef>
            </a:pPr>
            <a:r>
              <a:rPr lang="en-US" sz="1000" dirty="0"/>
              <a:t>SciELO (Scientific Electronic Library Online), Brazil</a:t>
            </a:r>
            <a:endParaRPr lang="it-IT" sz="1000" dirty="0"/>
          </a:p>
          <a:p>
            <a:pPr marL="180975" indent="-168275" fontAlgn="b">
              <a:lnSpc>
                <a:spcPts val="1500"/>
              </a:lnSpc>
              <a:spcBef>
                <a:spcPts val="0"/>
              </a:spcBef>
            </a:pPr>
            <a:r>
              <a:rPr lang="it-IT" sz="1000" dirty="0"/>
              <a:t>Science &amp; Technology </a:t>
            </a:r>
            <a:r>
              <a:rPr lang="it-IT" sz="1000" dirty="0" err="1"/>
              <a:t>Facilities</a:t>
            </a:r>
            <a:r>
              <a:rPr lang="it-IT" sz="1000" dirty="0"/>
              <a:t> </a:t>
            </a:r>
            <a:r>
              <a:rPr lang="it-IT" sz="1000" dirty="0" err="1"/>
              <a:t>Council</a:t>
            </a:r>
            <a:r>
              <a:rPr lang="it-IT" sz="1000" dirty="0"/>
              <a:t> (STFC), UK</a:t>
            </a:r>
          </a:p>
          <a:p>
            <a:pPr marL="180975" indent="-168275" fontAlgn="b">
              <a:lnSpc>
                <a:spcPts val="1500"/>
              </a:lnSpc>
              <a:spcBef>
                <a:spcPts val="0"/>
              </a:spcBef>
            </a:pPr>
            <a:r>
              <a:rPr lang="en-US" sz="1000" dirty="0"/>
              <a:t>Taylor &amp; Francis Group, UK</a:t>
            </a:r>
            <a:endParaRPr lang="it-IT" sz="1000" dirty="0"/>
          </a:p>
          <a:p>
            <a:pPr marL="180975" indent="-168275" fontAlgn="b">
              <a:lnSpc>
                <a:spcPts val="1500"/>
              </a:lnSpc>
              <a:spcBef>
                <a:spcPts val="0"/>
              </a:spcBef>
            </a:pPr>
            <a:r>
              <a:rPr lang="it-IT" sz="1000" dirty="0"/>
              <a:t>The Alan </a:t>
            </a:r>
            <a:r>
              <a:rPr lang="it-IT" sz="1000" dirty="0" err="1"/>
              <a:t>Turing</a:t>
            </a:r>
            <a:r>
              <a:rPr lang="it-IT" sz="1000" dirty="0"/>
              <a:t> </a:t>
            </a:r>
            <a:r>
              <a:rPr lang="it-IT" sz="1000" dirty="0" err="1"/>
              <a:t>institute</a:t>
            </a:r>
            <a:r>
              <a:rPr lang="it-IT" sz="1000" dirty="0"/>
              <a:t>, UK</a:t>
            </a:r>
          </a:p>
          <a:p>
            <a:pPr marL="180975" indent="-168275" fontAlgn="b">
              <a:lnSpc>
                <a:spcPts val="1500"/>
              </a:lnSpc>
              <a:spcBef>
                <a:spcPts val="0"/>
              </a:spcBef>
            </a:pPr>
            <a:r>
              <a:rPr lang="it-IT" sz="1000" dirty="0"/>
              <a:t>TMF – Technology, </a:t>
            </a:r>
            <a:r>
              <a:rPr lang="it-IT" sz="1000" dirty="0" err="1"/>
              <a:t>Methods</a:t>
            </a:r>
            <a:r>
              <a:rPr lang="it-IT" sz="1000" dirty="0"/>
              <a:t>, and </a:t>
            </a:r>
            <a:r>
              <a:rPr lang="it-IT" sz="1000" dirty="0" err="1"/>
              <a:t>Infrastructure</a:t>
            </a:r>
            <a:r>
              <a:rPr lang="it-IT" sz="1000" dirty="0"/>
              <a:t> for </a:t>
            </a:r>
            <a:r>
              <a:rPr lang="it-IT" sz="1000" dirty="0" err="1"/>
              <a:t>Networked</a:t>
            </a:r>
            <a:r>
              <a:rPr lang="it-IT" sz="1000" dirty="0"/>
              <a:t> </a:t>
            </a:r>
            <a:r>
              <a:rPr lang="it-IT" sz="1000" dirty="0" err="1"/>
              <a:t>Medical</a:t>
            </a:r>
            <a:r>
              <a:rPr lang="it-IT" sz="1000" dirty="0"/>
              <a:t> </a:t>
            </a:r>
            <a:r>
              <a:rPr lang="it-IT" sz="1000" dirty="0" err="1"/>
              <a:t>Research</a:t>
            </a:r>
            <a:r>
              <a:rPr lang="it-IT" sz="1000" dirty="0"/>
              <a:t>, Germany</a:t>
            </a:r>
          </a:p>
          <a:p>
            <a:pPr marL="180975" indent="-168275" fontAlgn="b">
              <a:lnSpc>
                <a:spcPts val="1500"/>
              </a:lnSpc>
              <a:spcBef>
                <a:spcPts val="0"/>
              </a:spcBef>
            </a:pPr>
            <a:r>
              <a:rPr lang="en-US" sz="1000" dirty="0"/>
              <a:t>TU Delft, Netherlands</a:t>
            </a:r>
            <a:endParaRPr lang="it-IT" sz="1000" dirty="0"/>
          </a:p>
          <a:p>
            <a:pPr marL="180975" indent="-168275" fontAlgn="b">
              <a:lnSpc>
                <a:spcPts val="1500"/>
              </a:lnSpc>
              <a:spcBef>
                <a:spcPts val="0"/>
              </a:spcBef>
            </a:pPr>
            <a:r>
              <a:rPr lang="en-US" sz="1000" dirty="0"/>
              <a:t>United States Geological Society (USGS)</a:t>
            </a:r>
          </a:p>
          <a:p>
            <a:pPr marL="180975" indent="-168275" fontAlgn="b">
              <a:lnSpc>
                <a:spcPts val="1500"/>
              </a:lnSpc>
              <a:spcBef>
                <a:spcPts val="0"/>
              </a:spcBef>
            </a:pPr>
            <a:r>
              <a:rPr lang="en-US" sz="1000" dirty="0"/>
              <a:t>Universidad Nacional, Costa Rica</a:t>
            </a:r>
          </a:p>
          <a:p>
            <a:pPr marL="180975" indent="-168275" fontAlgn="b">
              <a:lnSpc>
                <a:spcPts val="1500"/>
              </a:lnSpc>
              <a:spcBef>
                <a:spcPts val="0"/>
              </a:spcBef>
            </a:pPr>
            <a:r>
              <a:rPr lang="en-US" sz="1000" dirty="0"/>
              <a:t>Université Paris Nanterre, France</a:t>
            </a:r>
          </a:p>
          <a:p>
            <a:pPr marL="180975" indent="-168275" fontAlgn="b">
              <a:lnSpc>
                <a:spcPts val="1500"/>
              </a:lnSpc>
              <a:spcBef>
                <a:spcPts val="0"/>
              </a:spcBef>
            </a:pPr>
            <a:r>
              <a:rPr lang="en-US" sz="1000" dirty="0"/>
              <a:t>University College Dublin Library</a:t>
            </a:r>
          </a:p>
          <a:p>
            <a:pPr marL="180975" indent="-168275" fontAlgn="b">
              <a:lnSpc>
                <a:spcPts val="1500"/>
              </a:lnSpc>
              <a:spcBef>
                <a:spcPts val="0"/>
              </a:spcBef>
            </a:pPr>
            <a:r>
              <a:rPr lang="en-US" sz="1000" dirty="0"/>
              <a:t>University of Botswana, Botswana</a:t>
            </a:r>
          </a:p>
          <a:p>
            <a:pPr marL="180975" indent="-168275" fontAlgn="b">
              <a:lnSpc>
                <a:spcPts val="1500"/>
              </a:lnSpc>
              <a:spcBef>
                <a:spcPts val="0"/>
              </a:spcBef>
            </a:pPr>
            <a:r>
              <a:rPr lang="it-IT" sz="1000" dirty="0" err="1"/>
              <a:t>Université</a:t>
            </a:r>
            <a:r>
              <a:rPr lang="it-IT" sz="1000" dirty="0"/>
              <a:t> de </a:t>
            </a:r>
            <a:r>
              <a:rPr lang="it-IT" sz="1000" dirty="0" err="1"/>
              <a:t>Lorraine</a:t>
            </a:r>
            <a:r>
              <a:rPr lang="it-IT" sz="1000" dirty="0"/>
              <a:t>, France</a:t>
            </a:r>
          </a:p>
          <a:p>
            <a:pPr marL="180975" indent="-168275" fontAlgn="b">
              <a:lnSpc>
                <a:spcPts val="1500"/>
              </a:lnSpc>
              <a:spcBef>
                <a:spcPts val="0"/>
              </a:spcBef>
            </a:pPr>
            <a:r>
              <a:rPr lang="it-IT" sz="1000" dirty="0" err="1"/>
              <a:t>University</a:t>
            </a:r>
            <a:r>
              <a:rPr lang="it-IT" sz="1000" dirty="0"/>
              <a:t> of Strasbourg, France</a:t>
            </a:r>
          </a:p>
          <a:p>
            <a:pPr marL="180975" indent="-168275" fontAlgn="b">
              <a:lnSpc>
                <a:spcPts val="1500"/>
              </a:lnSpc>
              <a:spcBef>
                <a:spcPts val="0"/>
              </a:spcBef>
            </a:pPr>
            <a:r>
              <a:rPr lang="it-IT" sz="1000" dirty="0"/>
              <a:t>Washington </a:t>
            </a:r>
            <a:r>
              <a:rPr lang="it-IT" sz="1000" dirty="0" err="1"/>
              <a:t>University</a:t>
            </a:r>
            <a:r>
              <a:rPr lang="it-IT" sz="1000" dirty="0"/>
              <a:t> in St. Louis Libraries, USA</a:t>
            </a:r>
          </a:p>
          <a:p>
            <a:pPr marL="180975" indent="-168275" fontAlgn="b">
              <a:lnSpc>
                <a:spcPts val="1500"/>
              </a:lnSpc>
              <a:spcBef>
                <a:spcPts val="0"/>
              </a:spcBef>
            </a:pPr>
            <a:r>
              <a:rPr lang="it-IT" sz="1000" dirty="0"/>
              <a:t>Web Science Trust, UK</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456B3600-26CC-4EF7-A421-2163518A20F8}"/>
              </a:ext>
            </a:extLst>
          </p:cNvPr>
          <p:cNvSpPr txBox="1"/>
          <p:nvPr/>
        </p:nvSpPr>
        <p:spPr>
          <a:xfrm>
            <a:off x="13375" y="5990844"/>
            <a:ext cx="12178626" cy="338554"/>
          </a:xfrm>
          <a:prstGeom prst="rect">
            <a:avLst/>
          </a:prstGeom>
          <a:solidFill>
            <a:schemeClr val="accent6"/>
          </a:solidFill>
        </p:spPr>
        <p:txBody>
          <a:bodyPr wrap="square" rtlCol="0">
            <a:spAutoFit/>
          </a:bodyPr>
          <a:lstStyle/>
          <a:p>
            <a:r>
              <a:rPr lang="en-US" sz="1600" b="1" dirty="0">
                <a:solidFill>
                  <a:schemeClr val="bg1"/>
                </a:solidFill>
              </a:rPr>
              <a:t>RDA </a:t>
            </a:r>
            <a:r>
              <a:rPr lang="en-US" sz="1600" b="1" dirty="0" err="1">
                <a:solidFill>
                  <a:schemeClr val="bg1"/>
                </a:solidFill>
              </a:rPr>
              <a:t>Organisational</a:t>
            </a:r>
            <a:r>
              <a:rPr lang="en-US" sz="1600" b="1" dirty="0">
                <a:solidFill>
                  <a:schemeClr val="bg1"/>
                </a:solidFill>
              </a:rPr>
              <a:t> Member details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5F8DFD0A-9CDF-BB4B-9D4A-1A5C6467E51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5458B5D7-DCE9-43ED-A0A3-1275AA1FF141}"/>
              </a:ext>
            </a:extLst>
          </p:cNvPr>
          <p:cNvSpPr/>
          <p:nvPr/>
        </p:nvSpPr>
        <p:spPr>
          <a:xfrm>
            <a:off x="9083781" y="88732"/>
            <a:ext cx="2656968"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71 RDA </a:t>
            </a:r>
            <a:r>
              <a:rPr lang="en-US" sz="2000" b="1" dirty="0" err="1"/>
              <a:t>Organisational</a:t>
            </a:r>
            <a:r>
              <a:rPr lang="en-US" sz="2000" b="1" dirty="0"/>
              <a:t> Members</a:t>
            </a:r>
            <a:endParaRPr lang="x-none" sz="2000" b="1" dirty="0"/>
          </a:p>
        </p:txBody>
      </p:sp>
    </p:spTree>
    <p:extLst>
      <p:ext uri="{BB962C8B-B14F-4D97-AF65-F5344CB8AC3E}">
        <p14:creationId xmlns:p14="http://schemas.microsoft.com/office/powerpoint/2010/main" val="424116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A0F08-44DB-024F-8AE6-282CF510DBA9}"/>
              </a:ext>
            </a:extLst>
          </p:cNvPr>
          <p:cNvSpPr>
            <a:spLocks noGrp="1"/>
          </p:cNvSpPr>
          <p:nvPr>
            <p:ph type="title"/>
          </p:nvPr>
        </p:nvSpPr>
        <p:spPr>
          <a:xfrm>
            <a:off x="2264229" y="302259"/>
            <a:ext cx="9351936" cy="1094450"/>
          </a:xfrm>
        </p:spPr>
        <p:txBody>
          <a:bodyPr/>
          <a:lstStyle/>
          <a:p>
            <a:r>
              <a:rPr lang="en-GB" sz="4000" dirty="0">
                <a:solidFill>
                  <a:srgbClr val="298F1F"/>
                </a:solidFill>
                <a:latin typeface="+mn-lt"/>
              </a:rPr>
              <a:t>RDA Affiliate Members</a:t>
            </a:r>
          </a:p>
        </p:txBody>
      </p:sp>
      <p:sp>
        <p:nvSpPr>
          <p:cNvPr id="3" name="Content Placeholder 2">
            <a:extLst>
              <a:ext uri="{FF2B5EF4-FFF2-40B4-BE49-F238E27FC236}">
                <a16:creationId xmlns:a16="http://schemas.microsoft.com/office/drawing/2014/main" id="{8A0DFE1C-A35E-7841-9C88-295BCFAD0549}"/>
              </a:ext>
            </a:extLst>
          </p:cNvPr>
          <p:cNvSpPr>
            <a:spLocks noGrp="1"/>
          </p:cNvSpPr>
          <p:nvPr>
            <p:ph idx="1"/>
          </p:nvPr>
        </p:nvSpPr>
        <p:spPr>
          <a:xfrm>
            <a:off x="239151" y="1414088"/>
            <a:ext cx="11844997" cy="4438073"/>
          </a:xfrm>
        </p:spPr>
        <p:txBody>
          <a:bodyPr lIns="90000" numCol="2" spcCol="108000">
            <a:normAutofit/>
          </a:bodyPr>
          <a:lstStyle/>
          <a:p>
            <a:pPr marL="446088" indent="-446088" fontAlgn="b"/>
            <a:r>
              <a:rPr lang="it-IT" sz="2400" dirty="0" err="1"/>
              <a:t>Committee</a:t>
            </a:r>
            <a:r>
              <a:rPr lang="it-IT" sz="2400" dirty="0"/>
              <a:t> on Data for Science and Technology (CODATA)</a:t>
            </a:r>
          </a:p>
          <a:p>
            <a:pPr marL="446088" indent="-446088" fontAlgn="b"/>
            <a:r>
              <a:rPr lang="it-IT" sz="2400" dirty="0" err="1"/>
              <a:t>Confederation</a:t>
            </a:r>
            <a:r>
              <a:rPr lang="it-IT" sz="2400" dirty="0"/>
              <a:t> of Open Access </a:t>
            </a:r>
            <a:r>
              <a:rPr lang="it-IT" sz="2400" dirty="0" err="1"/>
              <a:t>Repositories</a:t>
            </a:r>
            <a:r>
              <a:rPr lang="it-IT" sz="2400" dirty="0"/>
              <a:t> (COAR)</a:t>
            </a:r>
          </a:p>
          <a:p>
            <a:pPr marL="446088" indent="-446088" fontAlgn="b"/>
            <a:r>
              <a:rPr lang="it-IT" sz="2400" dirty="0" err="1"/>
              <a:t>Connecting</a:t>
            </a:r>
            <a:r>
              <a:rPr lang="it-IT" sz="2400" dirty="0"/>
              <a:t> </a:t>
            </a:r>
            <a:r>
              <a:rPr lang="it-IT" sz="2400" dirty="0" err="1"/>
              <a:t>Research</a:t>
            </a:r>
            <a:r>
              <a:rPr lang="it-IT" sz="2400" dirty="0"/>
              <a:t> and </a:t>
            </a:r>
            <a:r>
              <a:rPr lang="it-IT" sz="2400" dirty="0" err="1"/>
              <a:t>Researchers</a:t>
            </a:r>
            <a:r>
              <a:rPr lang="it-IT" sz="2400" dirty="0"/>
              <a:t> (ORCID)</a:t>
            </a:r>
          </a:p>
          <a:p>
            <a:pPr marL="446088" indent="-446088" fontAlgn="b"/>
            <a:r>
              <a:rPr lang="it-IT" sz="2400" dirty="0" err="1"/>
              <a:t>Consortia</a:t>
            </a:r>
            <a:r>
              <a:rPr lang="it-IT" sz="2400" dirty="0"/>
              <a:t> </a:t>
            </a:r>
            <a:r>
              <a:rPr lang="it-IT" sz="2400" dirty="0" err="1"/>
              <a:t>Advancing</a:t>
            </a:r>
            <a:r>
              <a:rPr lang="it-IT" sz="2400" dirty="0"/>
              <a:t> </a:t>
            </a:r>
            <a:r>
              <a:rPr lang="it-IT" sz="2400" dirty="0" err="1"/>
              <a:t>Standards</a:t>
            </a:r>
            <a:r>
              <a:rPr lang="it-IT" sz="2400" dirty="0"/>
              <a:t> in </a:t>
            </a:r>
            <a:r>
              <a:rPr lang="it-IT" sz="2400" dirty="0" err="1"/>
              <a:t>Research</a:t>
            </a:r>
            <a:r>
              <a:rPr lang="it-IT" sz="2400" dirty="0"/>
              <a:t> Administration Information - </a:t>
            </a:r>
            <a:br>
              <a:rPr lang="it-IT" sz="2400" dirty="0"/>
            </a:br>
            <a:r>
              <a:rPr lang="it-IT" sz="2400" dirty="0"/>
              <a:t>CASRAI</a:t>
            </a:r>
          </a:p>
          <a:p>
            <a:pPr marL="446088" indent="-446088" fontAlgn="b"/>
            <a:r>
              <a:rPr lang="it-IT" sz="2400" dirty="0" err="1"/>
              <a:t>DataCite</a:t>
            </a:r>
            <a:endParaRPr lang="it-IT" sz="2400" dirty="0"/>
          </a:p>
          <a:p>
            <a:pPr marL="446088" indent="-446088" fontAlgn="b"/>
            <a:r>
              <a:rPr lang="it-IT" sz="2400" dirty="0"/>
              <a:t>GIDA - The Global </a:t>
            </a:r>
            <a:r>
              <a:rPr lang="it-IT" sz="2400" dirty="0" err="1"/>
              <a:t>Indigenous</a:t>
            </a:r>
            <a:r>
              <a:rPr lang="it-IT" sz="2400" dirty="0"/>
              <a:t> Data </a:t>
            </a:r>
            <a:r>
              <a:rPr lang="it-IT" sz="2400" dirty="0" err="1"/>
              <a:t>Alliance</a:t>
            </a:r>
            <a:endParaRPr lang="it-IT" sz="2400" dirty="0"/>
          </a:p>
          <a:p>
            <a:pPr marL="446088" indent="-446088" fontAlgn="b"/>
            <a:r>
              <a:rPr lang="it-IT" sz="2400" dirty="0"/>
              <a:t>Global Open Data for </a:t>
            </a:r>
            <a:r>
              <a:rPr lang="it-IT" sz="2400" dirty="0" err="1"/>
              <a:t>Agriculture</a:t>
            </a:r>
            <a:r>
              <a:rPr lang="it-IT" sz="2400" dirty="0"/>
              <a:t> &amp; </a:t>
            </a:r>
            <a:r>
              <a:rPr lang="it-IT" sz="2400" dirty="0" err="1"/>
              <a:t>Nutrition</a:t>
            </a:r>
            <a:r>
              <a:rPr lang="it-IT" sz="2400" dirty="0"/>
              <a:t> (GODAN)</a:t>
            </a:r>
          </a:p>
          <a:p>
            <a:pPr marL="446088" indent="-446088" fontAlgn="b"/>
            <a:r>
              <a:rPr lang="it-IT" sz="2400" dirty="0"/>
              <a:t>Group on Earth </a:t>
            </a:r>
            <a:r>
              <a:rPr lang="it-IT" sz="2400" dirty="0" err="1"/>
              <a:t>Observations</a:t>
            </a:r>
            <a:r>
              <a:rPr lang="it-IT" sz="2400" dirty="0"/>
              <a:t> (GEO)</a:t>
            </a:r>
          </a:p>
          <a:p>
            <a:pPr marL="446088" indent="-446088" fontAlgn="b"/>
            <a:r>
              <a:rPr lang="it-IT" sz="2400" dirty="0"/>
              <a:t>International </a:t>
            </a:r>
            <a:r>
              <a:rPr lang="it-IT" sz="2400" dirty="0" err="1"/>
              <a:t>Council</a:t>
            </a:r>
            <a:r>
              <a:rPr lang="it-IT" sz="2400" dirty="0"/>
              <a:t> for </a:t>
            </a:r>
            <a:r>
              <a:rPr lang="it-IT" sz="2400" dirty="0" err="1"/>
              <a:t>Scientific</a:t>
            </a:r>
            <a:r>
              <a:rPr lang="it-IT" sz="2400" dirty="0"/>
              <a:t> and Technical Information (ICSTI)</a:t>
            </a:r>
          </a:p>
          <a:p>
            <a:pPr marL="446088" indent="-446088" fontAlgn="b"/>
            <a:r>
              <a:rPr lang="en-US" sz="2400" dirty="0"/>
              <a:t>International COVID-19 Data Alliance (ICODA)</a:t>
            </a:r>
            <a:endParaRPr lang="it-IT" sz="2400" dirty="0"/>
          </a:p>
          <a:p>
            <a:pPr marL="446088" indent="-446088" fontAlgn="b"/>
            <a:r>
              <a:rPr lang="it-IT" sz="2400" dirty="0" err="1"/>
              <a:t>Research</a:t>
            </a:r>
            <a:r>
              <a:rPr lang="it-IT" sz="2400" dirty="0"/>
              <a:t> Software </a:t>
            </a:r>
            <a:r>
              <a:rPr lang="it-IT" sz="2400" dirty="0" err="1"/>
              <a:t>Alliance</a:t>
            </a:r>
            <a:r>
              <a:rPr lang="it-IT" sz="2400" dirty="0"/>
              <a:t> (</a:t>
            </a:r>
            <a:r>
              <a:rPr lang="it-IT" sz="2400" dirty="0" err="1"/>
              <a:t>ReSA</a:t>
            </a:r>
            <a:r>
              <a:rPr lang="it-IT" sz="2400" dirty="0"/>
              <a:t>)</a:t>
            </a:r>
          </a:p>
          <a:p>
            <a:pPr marL="446088" indent="-446088" fontAlgn="b"/>
            <a:r>
              <a:rPr lang="it-IT" sz="2400" dirty="0"/>
              <a:t>World Data System (WDS)</a:t>
            </a:r>
          </a:p>
        </p:txBody>
      </p:sp>
      <p:sp>
        <p:nvSpPr>
          <p:cNvPr id="5" name="Slide Number Placeholder 4">
            <a:extLst>
              <a:ext uri="{FF2B5EF4-FFF2-40B4-BE49-F238E27FC236}">
                <a16:creationId xmlns:a16="http://schemas.microsoft.com/office/drawing/2014/main" id="{39FDBCBF-CE92-A942-851C-F0F00C4CCD92}"/>
              </a:ext>
            </a:extLst>
          </p:cNvPr>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Footer Placeholder 5">
            <a:extLst>
              <a:ext uri="{FF2B5EF4-FFF2-40B4-BE49-F238E27FC236}">
                <a16:creationId xmlns:a16="http://schemas.microsoft.com/office/drawing/2014/main" id="{416B4251-21F8-1242-826C-5FDF0C009F50}"/>
              </a:ext>
            </a:extLst>
          </p:cNvPr>
          <p:cNvSpPr>
            <a:spLocks noGrp="1"/>
          </p:cNvSpPr>
          <p:nvPr>
            <p:ph type="ftr" sz="quarter" idx="3"/>
          </p:nvPr>
        </p:nvSpPr>
        <p:spPr/>
        <p:txBody>
          <a:bodyPr/>
          <a:lstStyle/>
          <a:p>
            <a:r>
              <a:rPr lang="en-GB"/>
              <a:t>rd-alliance.org                                 @resdatall | @rda_europe | @rda_us</a:t>
            </a:r>
            <a:endParaRPr lang="en-GB" dirty="0"/>
          </a:p>
        </p:txBody>
      </p:sp>
      <p:sp>
        <p:nvSpPr>
          <p:cNvPr id="8" name="TextBox 7">
            <a:extLst>
              <a:ext uri="{FF2B5EF4-FFF2-40B4-BE49-F238E27FC236}">
                <a16:creationId xmlns:a16="http://schemas.microsoft.com/office/drawing/2014/main" id="{7BA0893C-6D87-4ECD-9609-FAB6C375DFE9}"/>
              </a:ext>
            </a:extLst>
          </p:cNvPr>
          <p:cNvSpPr txBox="1"/>
          <p:nvPr/>
        </p:nvSpPr>
        <p:spPr>
          <a:xfrm>
            <a:off x="295075" y="5852161"/>
            <a:ext cx="11733148" cy="338554"/>
          </a:xfrm>
          <a:prstGeom prst="rect">
            <a:avLst/>
          </a:prstGeom>
          <a:solidFill>
            <a:schemeClr val="accent6"/>
          </a:solidFill>
        </p:spPr>
        <p:txBody>
          <a:bodyPr wrap="none" rtlCol="0">
            <a:spAutoFit/>
          </a:bodyPr>
          <a:lstStyle/>
          <a:p>
            <a:r>
              <a:rPr lang="en-US" sz="1600" b="1" dirty="0">
                <a:solidFill>
                  <a:schemeClr val="bg1"/>
                </a:solidFill>
              </a:rPr>
              <a:t>RDA Affiliate Member details - </a:t>
            </a:r>
            <a:r>
              <a:rPr lang="en-GB" sz="1600" dirty="0">
                <a:solidFill>
                  <a:schemeClr val="bg1"/>
                </a:solidFill>
                <a:hlinkClick r:id="rId2">
                  <a:extLst>
                    <a:ext uri="{A12FA001-AC4F-418D-AE19-62706E023703}">
                      <ahyp:hlinkClr xmlns:ahyp="http://schemas.microsoft.com/office/drawing/2018/hyperlinkcolor" val="tx"/>
                    </a:ext>
                  </a:extLst>
                </a:hlinkClick>
              </a:rPr>
              <a:t>https://www.rd-alliance.org/get-involved/organisational-membership/rda-organisational-affiliate-members</a:t>
            </a:r>
            <a:endParaRPr lang="x-none" sz="1600" b="1" dirty="0">
              <a:solidFill>
                <a:schemeClr val="bg1"/>
              </a:solidFill>
            </a:endParaRPr>
          </a:p>
        </p:txBody>
      </p:sp>
      <p:sp>
        <p:nvSpPr>
          <p:cNvPr id="9" name="Triangle 8">
            <a:extLst>
              <a:ext uri="{FF2B5EF4-FFF2-40B4-BE49-F238E27FC236}">
                <a16:creationId xmlns:a16="http://schemas.microsoft.com/office/drawing/2014/main" id="{937521CA-614F-5E4D-8A2E-DCC2C5108671}"/>
              </a:ext>
            </a:extLst>
          </p:cNvPr>
          <p:cNvSpPr/>
          <p:nvPr/>
        </p:nvSpPr>
        <p:spPr>
          <a:xfrm rot="10800000">
            <a:off x="3103434" y="11871"/>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Folded Corner 6">
            <a:extLst>
              <a:ext uri="{FF2B5EF4-FFF2-40B4-BE49-F238E27FC236}">
                <a16:creationId xmlns:a16="http://schemas.microsoft.com/office/drawing/2014/main" id="{DD8E7D1F-287E-4844-AB01-368EFC5D4012}"/>
              </a:ext>
            </a:extLst>
          </p:cNvPr>
          <p:cNvSpPr/>
          <p:nvPr/>
        </p:nvSpPr>
        <p:spPr>
          <a:xfrm>
            <a:off x="9195255" y="86762"/>
            <a:ext cx="2500516" cy="762722"/>
          </a:xfrm>
          <a:prstGeom prst="foldedCorner">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t>12 RDA Affiliate Members</a:t>
            </a:r>
            <a:endParaRPr lang="x-none" sz="2000" b="1" dirty="0"/>
          </a:p>
        </p:txBody>
      </p:sp>
    </p:spTree>
    <p:extLst>
      <p:ext uri="{BB962C8B-B14F-4D97-AF65-F5344CB8AC3E}">
        <p14:creationId xmlns:p14="http://schemas.microsoft.com/office/powerpoint/2010/main" val="2580163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033EAE9-8F88-9D4B-ACEF-24E7C719B95F}"/>
              </a:ext>
            </a:extLst>
          </p:cNvPr>
          <p:cNvSpPr/>
          <p:nvPr/>
        </p:nvSpPr>
        <p:spPr>
          <a:xfrm>
            <a:off x="2724431" y="4020944"/>
            <a:ext cx="1984012"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A26D5FC9-2F3E-6349-B4C1-AEB5ECD905CA}"/>
              </a:ext>
            </a:extLst>
          </p:cNvPr>
          <p:cNvSpPr/>
          <p:nvPr/>
        </p:nvSpPr>
        <p:spPr>
          <a:xfrm>
            <a:off x="484912" y="4043789"/>
            <a:ext cx="1984013" cy="691558"/>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0A8688-A423-7843-9E87-5D860444B386}"/>
              </a:ext>
            </a:extLst>
          </p:cNvPr>
          <p:cNvSpPr>
            <a:spLocks noGrp="1"/>
          </p:cNvSpPr>
          <p:nvPr>
            <p:ph type="title"/>
          </p:nvPr>
        </p:nvSpPr>
        <p:spPr>
          <a:xfrm>
            <a:off x="2264229" y="359648"/>
            <a:ext cx="9351936" cy="1094450"/>
          </a:xfrm>
        </p:spPr>
        <p:txBody>
          <a:bodyPr>
            <a:normAutofit/>
          </a:bodyPr>
          <a:lstStyle/>
          <a:p>
            <a:r>
              <a:rPr lang="en-US" sz="4000" dirty="0">
                <a:solidFill>
                  <a:srgbClr val="298F1F"/>
                </a:solidFill>
                <a:latin typeface="+mn-lt"/>
              </a:rPr>
              <a:t>RDA Governance</a:t>
            </a:r>
          </a:p>
        </p:txBody>
      </p:sp>
      <p:sp>
        <p:nvSpPr>
          <p:cNvPr id="5" name="Slide Number Placeholder 4">
            <a:extLst>
              <a:ext uri="{FF2B5EF4-FFF2-40B4-BE49-F238E27FC236}">
                <a16:creationId xmlns:a16="http://schemas.microsoft.com/office/drawing/2014/main" id="{8A7D3C2E-FE4D-FB46-8903-892424D3B044}"/>
              </a:ext>
            </a:extLst>
          </p:cNvPr>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Footer Placeholder 5">
            <a:extLst>
              <a:ext uri="{FF2B5EF4-FFF2-40B4-BE49-F238E27FC236}">
                <a16:creationId xmlns:a16="http://schemas.microsoft.com/office/drawing/2014/main" id="{4F27F34D-DA27-EB46-9D77-D0A25729FF3E}"/>
              </a:ext>
            </a:extLst>
          </p:cNvPr>
          <p:cNvSpPr>
            <a:spLocks noGrp="1"/>
          </p:cNvSpPr>
          <p:nvPr>
            <p:ph type="ftr" sz="quarter" idx="3"/>
          </p:nvPr>
        </p:nvSpPr>
        <p:spPr/>
        <p:txBody>
          <a:body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554ADDE4-C1F6-8848-B178-67FD6A876847}"/>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F22B08-1273-D146-9548-5D595F8C4D60}"/>
              </a:ext>
            </a:extLst>
          </p:cNvPr>
          <p:cNvSpPr/>
          <p:nvPr/>
        </p:nvSpPr>
        <p:spPr>
          <a:xfrm>
            <a:off x="5035112" y="4019069"/>
            <a:ext cx="1983621"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684F45A-7FB5-7241-8764-F1E5D72D4832}"/>
              </a:ext>
            </a:extLst>
          </p:cNvPr>
          <p:cNvSpPr txBox="1"/>
          <p:nvPr/>
        </p:nvSpPr>
        <p:spPr>
          <a:xfrm>
            <a:off x="635665" y="1904397"/>
            <a:ext cx="10450286" cy="1200329"/>
          </a:xfrm>
          <a:prstGeom prst="rect">
            <a:avLst/>
          </a:prstGeom>
          <a:noFill/>
        </p:spPr>
        <p:txBody>
          <a:bodyPr wrap="square" rtlCol="0">
            <a:spAutoFit/>
          </a:bodyPr>
          <a:lstStyle/>
          <a:p>
            <a:pPr algn="ctr"/>
            <a:r>
              <a:rPr lang="en-US" sz="2400" dirty="0"/>
              <a:t>The RDA consists of five bodies: RDA Council, Secretariat, Technical Advisory Board, </a:t>
            </a:r>
            <a:r>
              <a:rPr lang="en-US" sz="2400" dirty="0" err="1"/>
              <a:t>Organisational</a:t>
            </a:r>
            <a:r>
              <a:rPr lang="en-US" sz="2400" dirty="0"/>
              <a:t> Advisory Board, and Regional Advisory Board. These bodies, and the relationships between them, are described in the </a:t>
            </a:r>
            <a:r>
              <a:rPr lang="en-US" sz="2400" dirty="0">
                <a:hlinkClick r:id="rId2"/>
              </a:rPr>
              <a:t>RDA Governance Document</a:t>
            </a:r>
            <a:r>
              <a:rPr lang="en-US" sz="2400" dirty="0"/>
              <a:t>.</a:t>
            </a:r>
            <a:endParaRPr lang="en-US" dirty="0"/>
          </a:p>
        </p:txBody>
      </p:sp>
      <p:cxnSp>
        <p:nvCxnSpPr>
          <p:cNvPr id="14" name="Straight Connector 13">
            <a:extLst>
              <a:ext uri="{FF2B5EF4-FFF2-40B4-BE49-F238E27FC236}">
                <a16:creationId xmlns:a16="http://schemas.microsoft.com/office/drawing/2014/main" id="{A07BFF90-ACB9-434A-9E77-0856C6221E32}"/>
              </a:ext>
            </a:extLst>
          </p:cNvPr>
          <p:cNvCxnSpPr/>
          <p:nvPr/>
        </p:nvCxnSpPr>
        <p:spPr>
          <a:xfrm>
            <a:off x="465664" y="3408191"/>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CBDA33-37FD-D74E-9E98-F3BF3992D85E}"/>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69B404D-64E3-8844-AE11-FA605D67D64D}"/>
              </a:ext>
            </a:extLst>
          </p:cNvPr>
          <p:cNvSpPr/>
          <p:nvPr/>
        </p:nvSpPr>
        <p:spPr>
          <a:xfrm>
            <a:off x="7340743" y="4012726"/>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35F9E4B-A99C-FD42-8C64-9964813F05CB}"/>
              </a:ext>
            </a:extLst>
          </p:cNvPr>
          <p:cNvSpPr txBox="1"/>
          <p:nvPr/>
        </p:nvSpPr>
        <p:spPr>
          <a:xfrm>
            <a:off x="675967" y="4169274"/>
            <a:ext cx="1632900" cy="400110"/>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cs typeface="Calibri" panose="020F0502020204030204" pitchFamily="34" charset="0"/>
              </a:rPr>
              <a:t>Council</a:t>
            </a:r>
          </a:p>
        </p:txBody>
      </p:sp>
      <p:sp>
        <p:nvSpPr>
          <p:cNvPr id="23" name="TextBox 22">
            <a:extLst>
              <a:ext uri="{FF2B5EF4-FFF2-40B4-BE49-F238E27FC236}">
                <a16:creationId xmlns:a16="http://schemas.microsoft.com/office/drawing/2014/main" id="{867331A8-C30D-7740-B048-E937698F7F77}"/>
              </a:ext>
            </a:extLst>
          </p:cNvPr>
          <p:cNvSpPr txBox="1"/>
          <p:nvPr/>
        </p:nvSpPr>
        <p:spPr>
          <a:xfrm>
            <a:off x="2927891" y="4164113"/>
            <a:ext cx="1338956" cy="400110"/>
          </a:xfrm>
          <a:prstGeom prst="rect">
            <a:avLst/>
          </a:prstGeom>
          <a:noFill/>
        </p:spPr>
        <p:txBody>
          <a:bodyPr wrap="square" rtlCol="0">
            <a:spAutoFit/>
          </a:bodyPr>
          <a:lstStyle/>
          <a:p>
            <a:pPr algn="ctr"/>
            <a:r>
              <a:rPr lang="en-US" sz="2000" b="1" dirty="0">
                <a:solidFill>
                  <a:schemeClr val="bg1"/>
                </a:solidFill>
              </a:rPr>
              <a:t>Secretariat</a:t>
            </a:r>
          </a:p>
        </p:txBody>
      </p:sp>
      <p:sp>
        <p:nvSpPr>
          <p:cNvPr id="24" name="TextBox 23">
            <a:extLst>
              <a:ext uri="{FF2B5EF4-FFF2-40B4-BE49-F238E27FC236}">
                <a16:creationId xmlns:a16="http://schemas.microsoft.com/office/drawing/2014/main" id="{018E24B7-9336-EB4E-A2DA-639A3C5AE90B}"/>
              </a:ext>
            </a:extLst>
          </p:cNvPr>
          <p:cNvSpPr txBox="1"/>
          <p:nvPr/>
        </p:nvSpPr>
        <p:spPr>
          <a:xfrm>
            <a:off x="4948996" y="4033750"/>
            <a:ext cx="2097324" cy="707886"/>
          </a:xfrm>
          <a:prstGeom prst="rect">
            <a:avLst/>
          </a:prstGeom>
          <a:noFill/>
        </p:spPr>
        <p:txBody>
          <a:bodyPr wrap="square" rtlCol="0">
            <a:spAutoFit/>
          </a:bodyPr>
          <a:lstStyle/>
          <a:p>
            <a:pPr algn="ctr"/>
            <a:r>
              <a:rPr lang="en-US" sz="2000" b="1" dirty="0">
                <a:solidFill>
                  <a:schemeClr val="bg1"/>
                </a:solidFill>
              </a:rPr>
              <a:t>Technical Advisory Board</a:t>
            </a:r>
          </a:p>
        </p:txBody>
      </p:sp>
      <p:sp>
        <p:nvSpPr>
          <p:cNvPr id="25" name="TextBox 24">
            <a:extLst>
              <a:ext uri="{FF2B5EF4-FFF2-40B4-BE49-F238E27FC236}">
                <a16:creationId xmlns:a16="http://schemas.microsoft.com/office/drawing/2014/main" id="{511E3F1B-7467-9B45-A022-FC41124AE6B0}"/>
              </a:ext>
            </a:extLst>
          </p:cNvPr>
          <p:cNvSpPr txBox="1"/>
          <p:nvPr/>
        </p:nvSpPr>
        <p:spPr>
          <a:xfrm>
            <a:off x="7280946" y="4033750"/>
            <a:ext cx="2057401" cy="707886"/>
          </a:xfrm>
          <a:prstGeom prst="rect">
            <a:avLst/>
          </a:prstGeom>
          <a:noFill/>
        </p:spPr>
        <p:txBody>
          <a:bodyPr wrap="square" rtlCol="0">
            <a:spAutoFit/>
          </a:bodyPr>
          <a:lstStyle>
            <a:defPPr>
              <a:defRPr lang="it-IT"/>
            </a:defPPr>
            <a:lvl1pPr algn="ctr">
              <a:defRPr sz="2000" b="1">
                <a:solidFill>
                  <a:schemeClr val="bg1"/>
                </a:solidFill>
              </a:defRPr>
            </a:lvl1pPr>
          </a:lstStyle>
          <a:p>
            <a:r>
              <a:rPr lang="en-US" dirty="0" err="1"/>
              <a:t>Organisational</a:t>
            </a:r>
            <a:r>
              <a:rPr lang="en-US" dirty="0"/>
              <a:t> Advisory Board</a:t>
            </a:r>
          </a:p>
        </p:txBody>
      </p:sp>
      <p:sp>
        <p:nvSpPr>
          <p:cNvPr id="26" name="TextBox 25">
            <a:extLst>
              <a:ext uri="{FF2B5EF4-FFF2-40B4-BE49-F238E27FC236}">
                <a16:creationId xmlns:a16="http://schemas.microsoft.com/office/drawing/2014/main" id="{7894C7B0-DE3D-AC4E-A261-48A78D6725BC}"/>
              </a:ext>
            </a:extLst>
          </p:cNvPr>
          <p:cNvSpPr txBox="1"/>
          <p:nvPr/>
        </p:nvSpPr>
        <p:spPr>
          <a:xfrm>
            <a:off x="484912" y="4735347"/>
            <a:ext cx="1984013" cy="646331"/>
          </a:xfrm>
          <a:prstGeom prst="rect">
            <a:avLst/>
          </a:prstGeom>
          <a:noFill/>
          <a:ln>
            <a:solidFill>
              <a:srgbClr val="298F1F"/>
            </a:solidFill>
          </a:ln>
        </p:spPr>
        <p:txBody>
          <a:bodyPr wrap="square" rtlCol="0">
            <a:spAutoFit/>
          </a:bodyPr>
          <a:lstStyle/>
          <a:p>
            <a:pPr algn="ctr"/>
            <a:r>
              <a:rPr lang="en-US" dirty="0" err="1">
                <a:solidFill>
                  <a:srgbClr val="298F1F"/>
                </a:solidFill>
              </a:rPr>
              <a:t>Organisational</a:t>
            </a:r>
            <a:r>
              <a:rPr lang="en-US" dirty="0">
                <a:solidFill>
                  <a:srgbClr val="298F1F"/>
                </a:solidFill>
              </a:rPr>
              <a:t> Vision and Strategy</a:t>
            </a:r>
          </a:p>
        </p:txBody>
      </p:sp>
      <p:sp>
        <p:nvSpPr>
          <p:cNvPr id="29" name="TextBox 28">
            <a:extLst>
              <a:ext uri="{FF2B5EF4-FFF2-40B4-BE49-F238E27FC236}">
                <a16:creationId xmlns:a16="http://schemas.microsoft.com/office/drawing/2014/main" id="{5C4D0B79-C40C-364B-A69D-DE11F290AA0C}"/>
              </a:ext>
            </a:extLst>
          </p:cNvPr>
          <p:cNvSpPr txBox="1"/>
          <p:nvPr/>
        </p:nvSpPr>
        <p:spPr>
          <a:xfrm>
            <a:off x="2722443" y="4718478"/>
            <a:ext cx="1971955" cy="646331"/>
          </a:xfrm>
          <a:prstGeom prst="rect">
            <a:avLst/>
          </a:prstGeom>
          <a:noFill/>
          <a:ln>
            <a:solidFill>
              <a:srgbClr val="298F1F"/>
            </a:solidFill>
          </a:ln>
        </p:spPr>
        <p:txBody>
          <a:bodyPr wrap="square" rtlCol="0">
            <a:spAutoFit/>
          </a:bodyPr>
          <a:lstStyle/>
          <a:p>
            <a:pPr algn="ctr"/>
            <a:r>
              <a:rPr lang="en-US" dirty="0">
                <a:solidFill>
                  <a:srgbClr val="298F1F"/>
                </a:solidFill>
              </a:rPr>
              <a:t>Administration and Operations</a:t>
            </a:r>
          </a:p>
        </p:txBody>
      </p:sp>
      <p:sp>
        <p:nvSpPr>
          <p:cNvPr id="30" name="TextBox 29">
            <a:extLst>
              <a:ext uri="{FF2B5EF4-FFF2-40B4-BE49-F238E27FC236}">
                <a16:creationId xmlns:a16="http://schemas.microsoft.com/office/drawing/2014/main" id="{2C9DF61D-2884-2B41-A61C-D7DA5F647135}"/>
              </a:ext>
            </a:extLst>
          </p:cNvPr>
          <p:cNvSpPr txBox="1"/>
          <p:nvPr/>
        </p:nvSpPr>
        <p:spPr>
          <a:xfrm>
            <a:off x="5031053" y="4726955"/>
            <a:ext cx="1978731" cy="646331"/>
          </a:xfrm>
          <a:prstGeom prst="rect">
            <a:avLst/>
          </a:prstGeom>
          <a:noFill/>
          <a:ln>
            <a:solidFill>
              <a:srgbClr val="298F1F"/>
            </a:solidFill>
          </a:ln>
        </p:spPr>
        <p:txBody>
          <a:bodyPr wrap="square" rtlCol="0">
            <a:spAutoFit/>
          </a:bodyPr>
          <a:lstStyle/>
          <a:p>
            <a:pPr algn="ctr"/>
            <a:r>
              <a:rPr lang="en-US" dirty="0">
                <a:solidFill>
                  <a:srgbClr val="298F1F"/>
                </a:solidFill>
              </a:rPr>
              <a:t>Socio-Technical Vision and Strategy</a:t>
            </a:r>
          </a:p>
        </p:txBody>
      </p:sp>
      <p:sp>
        <p:nvSpPr>
          <p:cNvPr id="31" name="TextBox 30">
            <a:extLst>
              <a:ext uri="{FF2B5EF4-FFF2-40B4-BE49-F238E27FC236}">
                <a16:creationId xmlns:a16="http://schemas.microsoft.com/office/drawing/2014/main" id="{2D3420A6-88BB-2F49-80B4-A192D8FA416C}"/>
              </a:ext>
            </a:extLst>
          </p:cNvPr>
          <p:cNvSpPr txBox="1"/>
          <p:nvPr/>
        </p:nvSpPr>
        <p:spPr>
          <a:xfrm>
            <a:off x="7340743" y="4708414"/>
            <a:ext cx="1984013" cy="646331"/>
          </a:xfrm>
          <a:prstGeom prst="rect">
            <a:avLst/>
          </a:prstGeom>
          <a:noFill/>
          <a:ln>
            <a:solidFill>
              <a:srgbClr val="298F1F"/>
            </a:solidFill>
          </a:ln>
        </p:spPr>
        <p:txBody>
          <a:bodyPr wrap="square" rtlCol="0">
            <a:spAutoFit/>
          </a:bodyPr>
          <a:lstStyle/>
          <a:p>
            <a:pPr algn="ctr"/>
            <a:r>
              <a:rPr lang="en-US" dirty="0">
                <a:solidFill>
                  <a:srgbClr val="298F1F"/>
                </a:solidFill>
              </a:rPr>
              <a:t>Needs, Adoption, Business Advice</a:t>
            </a:r>
          </a:p>
        </p:txBody>
      </p:sp>
      <p:sp>
        <p:nvSpPr>
          <p:cNvPr id="22" name="Rectangle 21">
            <a:extLst>
              <a:ext uri="{FF2B5EF4-FFF2-40B4-BE49-F238E27FC236}">
                <a16:creationId xmlns:a16="http://schemas.microsoft.com/office/drawing/2014/main" id="{864C6C97-BEDB-1E4A-869E-51CF11578AF9}"/>
              </a:ext>
            </a:extLst>
          </p:cNvPr>
          <p:cNvSpPr/>
          <p:nvPr/>
        </p:nvSpPr>
        <p:spPr>
          <a:xfrm>
            <a:off x="9616506" y="4006588"/>
            <a:ext cx="1984013" cy="707886"/>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A41D4238-38A2-A046-8F96-13EEB1ECCC97}"/>
              </a:ext>
            </a:extLst>
          </p:cNvPr>
          <p:cNvSpPr txBox="1"/>
          <p:nvPr/>
        </p:nvSpPr>
        <p:spPr>
          <a:xfrm>
            <a:off x="9572973" y="4019732"/>
            <a:ext cx="2057401" cy="707886"/>
          </a:xfrm>
          <a:prstGeom prst="rect">
            <a:avLst/>
          </a:prstGeom>
          <a:noFill/>
        </p:spPr>
        <p:txBody>
          <a:bodyPr wrap="square" rtlCol="0">
            <a:spAutoFit/>
          </a:bodyPr>
          <a:lstStyle/>
          <a:p>
            <a:pPr algn="ctr"/>
            <a:r>
              <a:rPr lang="en-US" sz="2000" b="1" dirty="0">
                <a:solidFill>
                  <a:schemeClr val="bg1"/>
                </a:solidFill>
              </a:rPr>
              <a:t>Regional Advisory Board</a:t>
            </a:r>
          </a:p>
        </p:txBody>
      </p:sp>
      <p:sp>
        <p:nvSpPr>
          <p:cNvPr id="33" name="TextBox 32">
            <a:extLst>
              <a:ext uri="{FF2B5EF4-FFF2-40B4-BE49-F238E27FC236}">
                <a16:creationId xmlns:a16="http://schemas.microsoft.com/office/drawing/2014/main" id="{2507F958-F4AA-AF45-9095-84836D03CDD5}"/>
              </a:ext>
            </a:extLst>
          </p:cNvPr>
          <p:cNvSpPr txBox="1"/>
          <p:nvPr/>
        </p:nvSpPr>
        <p:spPr>
          <a:xfrm>
            <a:off x="9616505" y="4714474"/>
            <a:ext cx="1984013" cy="615553"/>
          </a:xfrm>
          <a:prstGeom prst="rect">
            <a:avLst/>
          </a:prstGeom>
          <a:noFill/>
          <a:ln>
            <a:solidFill>
              <a:srgbClr val="298F1F"/>
            </a:solidFill>
          </a:ln>
        </p:spPr>
        <p:txBody>
          <a:bodyPr wrap="square" rtlCol="0">
            <a:spAutoFit/>
          </a:bodyPr>
          <a:lstStyle/>
          <a:p>
            <a:pPr algn="ctr"/>
            <a:r>
              <a:rPr lang="en-US" sz="1700" dirty="0">
                <a:solidFill>
                  <a:srgbClr val="298F1F"/>
                </a:solidFill>
              </a:rPr>
              <a:t>Liaison Between Regions and Council</a:t>
            </a:r>
          </a:p>
        </p:txBody>
      </p:sp>
    </p:spTree>
    <p:extLst>
      <p:ext uri="{BB962C8B-B14F-4D97-AF65-F5344CB8AC3E}">
        <p14:creationId xmlns:p14="http://schemas.microsoft.com/office/powerpoint/2010/main" val="190645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1140-E8D0-BC49-869F-1BD3E3902E71}"/>
              </a:ext>
            </a:extLst>
          </p:cNvPr>
          <p:cNvSpPr>
            <a:spLocks noGrp="1"/>
          </p:cNvSpPr>
          <p:nvPr>
            <p:ph type="title"/>
          </p:nvPr>
        </p:nvSpPr>
        <p:spPr>
          <a:xfrm>
            <a:off x="2122714" y="429245"/>
            <a:ext cx="9351936" cy="1094450"/>
          </a:xfrm>
        </p:spPr>
        <p:txBody>
          <a:bodyPr>
            <a:normAutofit/>
          </a:bodyPr>
          <a:lstStyle/>
          <a:p>
            <a:r>
              <a:rPr lang="en-US" sz="4000" dirty="0">
                <a:solidFill>
                  <a:srgbClr val="298F1F"/>
                </a:solidFill>
                <a:latin typeface="+mn-lt"/>
              </a:rPr>
              <a:t>RDA Strategic Plan 2020 - 2023</a:t>
            </a:r>
          </a:p>
        </p:txBody>
      </p:sp>
      <p:sp>
        <p:nvSpPr>
          <p:cNvPr id="5" name="Slide Number Placeholder 4">
            <a:extLst>
              <a:ext uri="{FF2B5EF4-FFF2-40B4-BE49-F238E27FC236}">
                <a16:creationId xmlns:a16="http://schemas.microsoft.com/office/drawing/2014/main" id="{E5321E8B-C434-4243-957C-0FDE8737FF77}"/>
              </a:ext>
            </a:extLst>
          </p:cNvPr>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Footer Placeholder 5">
            <a:extLst>
              <a:ext uri="{FF2B5EF4-FFF2-40B4-BE49-F238E27FC236}">
                <a16:creationId xmlns:a16="http://schemas.microsoft.com/office/drawing/2014/main" id="{6E082E85-8898-7744-88D1-B960E04FFBD4}"/>
              </a:ext>
            </a:extLst>
          </p:cNvPr>
          <p:cNvSpPr>
            <a:spLocks noGrp="1"/>
          </p:cNvSpPr>
          <p:nvPr>
            <p:ph type="ftr" sz="quarter" idx="3"/>
          </p:nvPr>
        </p:nvSpPr>
        <p:spPr/>
        <p:txBody>
          <a:bodyPr/>
          <a:lstStyle/>
          <a:p>
            <a:r>
              <a:rPr lang="en-GB"/>
              <a:t>rd-alliance.org                                 @resdatall | @rda_europe | @rda_us</a:t>
            </a:r>
            <a:endParaRPr lang="en-GB" dirty="0"/>
          </a:p>
        </p:txBody>
      </p:sp>
      <p:sp>
        <p:nvSpPr>
          <p:cNvPr id="7" name="Content Placeholder 2">
            <a:extLst>
              <a:ext uri="{FF2B5EF4-FFF2-40B4-BE49-F238E27FC236}">
                <a16:creationId xmlns:a16="http://schemas.microsoft.com/office/drawing/2014/main" id="{51637EA7-4FA0-044E-9B28-3907AC9FA581}"/>
              </a:ext>
            </a:extLst>
          </p:cNvPr>
          <p:cNvSpPr txBox="1">
            <a:spLocks/>
          </p:cNvSpPr>
          <p:nvPr/>
        </p:nvSpPr>
        <p:spPr>
          <a:xfrm>
            <a:off x="0" y="5663620"/>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the RDA Strategic Plan here</a:t>
            </a:r>
            <a:endParaRPr lang="en-US" sz="1800" b="1" dirty="0">
              <a:solidFill>
                <a:srgbClr val="298F1F"/>
              </a:solidFill>
            </a:endParaRPr>
          </a:p>
        </p:txBody>
      </p:sp>
      <p:sp>
        <p:nvSpPr>
          <p:cNvPr id="8" name="Triangle 7">
            <a:extLst>
              <a:ext uri="{FF2B5EF4-FFF2-40B4-BE49-F238E27FC236}">
                <a16:creationId xmlns:a16="http://schemas.microsoft.com/office/drawing/2014/main" id="{3FD171FE-877A-6A49-9A62-6912D5CAA7E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8F63E9-42B0-5C48-A727-C18373214295}"/>
              </a:ext>
            </a:extLst>
          </p:cNvPr>
          <p:cNvSpPr txBox="1"/>
          <p:nvPr/>
        </p:nvSpPr>
        <p:spPr>
          <a:xfrm>
            <a:off x="660400" y="1680982"/>
            <a:ext cx="10450286" cy="1785104"/>
          </a:xfrm>
          <a:prstGeom prst="rect">
            <a:avLst/>
          </a:prstGeom>
          <a:noFill/>
        </p:spPr>
        <p:txBody>
          <a:bodyPr wrap="square" rtlCol="0">
            <a:spAutoFit/>
          </a:bodyPr>
          <a:lstStyle/>
          <a:p>
            <a:pPr algn="ctr"/>
            <a:r>
              <a:rPr lang="en-US" sz="2300" dirty="0">
                <a:solidFill>
                  <a:schemeClr val="tx1">
                    <a:lumMod val="75000"/>
                    <a:lumOff val="25000"/>
                  </a:schemeClr>
                </a:solidFill>
              </a:rPr>
              <a:t>The Research Data Alliance (RDA) presents its fourth strategic plan, providing direction and vision for the </a:t>
            </a:r>
            <a:r>
              <a:rPr lang="en-US" sz="2300" dirty="0" err="1">
                <a:solidFill>
                  <a:schemeClr val="tx1">
                    <a:lumMod val="75000"/>
                    <a:lumOff val="25000"/>
                  </a:schemeClr>
                </a:solidFill>
              </a:rPr>
              <a:t>organisation</a:t>
            </a:r>
            <a:r>
              <a:rPr lang="en-US" sz="2300" dirty="0">
                <a:solidFill>
                  <a:schemeClr val="tx1">
                    <a:lumMod val="75000"/>
                    <a:lumOff val="25000"/>
                  </a:schemeClr>
                </a:solidFill>
              </a:rPr>
              <a:t>, its stakeholders and community until 2023. Section 4 forms the core of this strategic plan. It outlines the strategic goals and priorities for this phase, </a:t>
            </a:r>
            <a:r>
              <a:rPr lang="en-US" sz="2300" dirty="0" err="1">
                <a:solidFill>
                  <a:schemeClr val="tx1">
                    <a:lumMod val="75000"/>
                    <a:lumOff val="25000"/>
                  </a:schemeClr>
                </a:solidFill>
              </a:rPr>
              <a:t>organised</a:t>
            </a:r>
            <a:r>
              <a:rPr lang="en-US" sz="2300" dirty="0">
                <a:solidFill>
                  <a:schemeClr val="tx1">
                    <a:lumMod val="75000"/>
                    <a:lumOff val="25000"/>
                  </a:schemeClr>
                </a:solidFill>
              </a:rPr>
              <a:t> in three macro areas: People, Processes, and Products. </a:t>
            </a:r>
          </a:p>
          <a:p>
            <a:endParaRPr lang="en-US" dirty="0"/>
          </a:p>
        </p:txBody>
      </p:sp>
      <p:pic>
        <p:nvPicPr>
          <p:cNvPr id="1026" name="Picture 2">
            <a:extLst>
              <a:ext uri="{FF2B5EF4-FFF2-40B4-BE49-F238E27FC236}">
                <a16:creationId xmlns:a16="http://schemas.microsoft.com/office/drawing/2014/main" id="{0CE84C81-59DB-8C4A-A284-1E7285F01F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393" t="8686" r="4629" b="52831"/>
          <a:stretch/>
        </p:blipFill>
        <p:spPr bwMode="auto">
          <a:xfrm>
            <a:off x="680081" y="3606399"/>
            <a:ext cx="3418114" cy="16824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02923F6-38F7-7443-8BCE-2D7857AEE9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530" t="52753" r="4771" b="8434"/>
          <a:stretch/>
        </p:blipFill>
        <p:spPr bwMode="auto">
          <a:xfrm>
            <a:off x="7876091" y="3614119"/>
            <a:ext cx="3396344" cy="1696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08B2D3E-8F55-5442-92B8-43E6CF11A2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14" t="52623" r="50693" b="8387"/>
          <a:stretch/>
        </p:blipFill>
        <p:spPr bwMode="auto">
          <a:xfrm>
            <a:off x="4277532" y="3606399"/>
            <a:ext cx="3419222" cy="170463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865DE162-969F-994F-A62E-CE12882E04BA}"/>
              </a:ext>
            </a:extLst>
          </p:cNvPr>
          <p:cNvCxnSpPr/>
          <p:nvPr/>
        </p:nvCxnSpPr>
        <p:spPr>
          <a:xfrm>
            <a:off x="428383" y="3385456"/>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78409AC-07A6-F046-BE2D-C8C13C4FB582}"/>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93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022A239-6CEB-3148-BD95-2DC19998D838}"/>
              </a:ext>
            </a:extLst>
          </p:cNvPr>
          <p:cNvSpPr txBox="1"/>
          <p:nvPr/>
        </p:nvSpPr>
        <p:spPr>
          <a:xfrm>
            <a:off x="527957" y="1643742"/>
            <a:ext cx="11136086" cy="1077218"/>
          </a:xfrm>
          <a:prstGeom prst="rect">
            <a:avLst/>
          </a:prstGeom>
          <a:noFill/>
        </p:spPr>
        <p:txBody>
          <a:bodyPr wrap="square" rtlCol="0">
            <a:spAutoFit/>
          </a:bodyPr>
          <a:lstStyle/>
          <a:p>
            <a:pPr algn="ctr"/>
            <a:r>
              <a:rPr lang="en-US" sz="2300" dirty="0">
                <a:solidFill>
                  <a:schemeClr val="tx1">
                    <a:lumMod val="75000"/>
                    <a:lumOff val="25000"/>
                  </a:schemeClr>
                </a:solidFill>
              </a:rPr>
              <a:t>RDA is a pragmatic and agile organization, and through the work of its Working and Interest Groups, directly and logically tackles numerous data infrastructure challenges.</a:t>
            </a:r>
          </a:p>
          <a:p>
            <a:endParaRPr lang="en-US" dirty="0"/>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256902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891667E-8D99-534C-ABAC-F2DD44F7BE98}"/>
              </a:ext>
            </a:extLst>
          </p:cNvPr>
          <p:cNvSpPr txBox="1"/>
          <p:nvPr/>
        </p:nvSpPr>
        <p:spPr>
          <a:xfrm>
            <a:off x="2248097" y="2663412"/>
            <a:ext cx="7584320" cy="738664"/>
          </a:xfrm>
          <a:prstGeom prst="rect">
            <a:avLst/>
          </a:prstGeom>
          <a:noFill/>
        </p:spPr>
        <p:txBody>
          <a:bodyPr wrap="none" rtlCol="0">
            <a:spAutoFit/>
          </a:bodyPr>
          <a:lstStyle/>
          <a:p>
            <a:r>
              <a:rPr lang="en-US" sz="2400" b="1" dirty="0">
                <a:solidFill>
                  <a:srgbClr val="298F1F"/>
                </a:solidFill>
                <a:ea typeface="+mj-ea"/>
                <a:cs typeface="+mj-cs"/>
              </a:rPr>
              <a:t>Working Groups &amp; Interest Groups: what's the difference?</a:t>
            </a:r>
          </a:p>
          <a:p>
            <a:endParaRPr lang="en-US" dirty="0"/>
          </a:p>
        </p:txBody>
      </p: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Tree>
    <p:extLst>
      <p:ext uri="{BB962C8B-B14F-4D97-AF65-F5344CB8AC3E}">
        <p14:creationId xmlns:p14="http://schemas.microsoft.com/office/powerpoint/2010/main" val="543600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332408"/>
            <a:ext cx="9842291" cy="1094450"/>
          </a:xfrm>
        </p:spPr>
        <p:txBody>
          <a:bodyPr>
            <a:normAutofit/>
          </a:bodyPr>
          <a:lstStyle/>
          <a:p>
            <a:r>
              <a:rPr lang="en-GB" sz="4000" dirty="0">
                <a:solidFill>
                  <a:srgbClr val="298F1F"/>
                </a:solidFill>
                <a:latin typeface="+mn-lt"/>
              </a:rPr>
              <a:t>RDA Recommendations that Make Data Work</a:t>
            </a:r>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19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75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200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7171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308324"/>
          </a:xfrm>
          <a:prstGeom prst="rect">
            <a:avLst/>
          </a:prstGeom>
          <a:noFill/>
        </p:spPr>
        <p:txBody>
          <a:bodyPr wrap="square" rtlCol="0">
            <a:spAutoFit/>
          </a:bodyPr>
          <a:lstStyle/>
          <a:p>
            <a:r>
              <a:rPr lang="en-US" dirty="0"/>
              <a:t>Starting with the February 2021 release, the “RDA in a Nutshell” slide deck will be presented in a new format.  </a:t>
            </a:r>
          </a:p>
          <a:p>
            <a:endParaRPr lang="en-US" dirty="0"/>
          </a:p>
          <a:p>
            <a:r>
              <a:rPr lang="en-US" dirty="0"/>
              <a:t>We will post a condensed “RDA in a Nutshell” deck every month containing overview and updated demographic slides.</a:t>
            </a:r>
          </a:p>
          <a:p>
            <a:endParaRPr lang="en-US" dirty="0"/>
          </a:p>
          <a:p>
            <a:r>
              <a:rPr lang="en-US" dirty="0"/>
              <a:t>Once every quarter, we will release a complimentary slide deck containing more in-depth information and updates of Working and Interest Groups, and RDA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685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20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1516" y="2162589"/>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38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37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1020173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21</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4668"/>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373794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D6FF83-9938-F84C-8059-41250746DFB9}"/>
              </a:ext>
            </a:extLst>
          </p:cNvPr>
          <p:cNvSpPr/>
          <p:nvPr/>
        </p:nvSpPr>
        <p:spPr>
          <a:xfrm>
            <a:off x="-16330" y="-34825"/>
            <a:ext cx="12208329" cy="6927645"/>
          </a:xfrm>
          <a:prstGeom prst="rect">
            <a:avLst/>
          </a:prstGeom>
          <a:solidFill>
            <a:srgbClr val="234C5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22</a:t>
            </a:fld>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633421E-9E35-E64E-8C7A-2BB4392D259C}"/>
              </a:ext>
            </a:extLst>
          </p:cNvPr>
          <p:cNvPicPr>
            <a:picLocks noChangeAspect="1"/>
          </p:cNvPicPr>
          <p:nvPr/>
        </p:nvPicPr>
        <p:blipFill rotWithShape="1">
          <a:blip r:embed="rId3"/>
          <a:srcRect l="22417" t="22553" r="19245" b="21694"/>
          <a:stretch/>
        </p:blipFill>
        <p:spPr>
          <a:xfrm>
            <a:off x="34705" y="605600"/>
            <a:ext cx="6299611" cy="6287220"/>
          </a:xfrm>
          <a:prstGeom prst="rect">
            <a:avLst/>
          </a:prstGeom>
        </p:spPr>
      </p:pic>
      <p:sp>
        <p:nvSpPr>
          <p:cNvPr id="8" name="TextBox 7">
            <a:extLst>
              <a:ext uri="{FF2B5EF4-FFF2-40B4-BE49-F238E27FC236}">
                <a16:creationId xmlns:a16="http://schemas.microsoft.com/office/drawing/2014/main" id="{E4F2DC0B-61CB-684C-A86F-72FEE560D678}"/>
              </a:ext>
            </a:extLst>
          </p:cNvPr>
          <p:cNvSpPr txBox="1"/>
          <p:nvPr/>
        </p:nvSpPr>
        <p:spPr>
          <a:xfrm>
            <a:off x="452989" y="415846"/>
            <a:ext cx="11612603" cy="769441"/>
          </a:xfrm>
          <a:prstGeom prst="rect">
            <a:avLst/>
          </a:prstGeom>
          <a:noFill/>
        </p:spPr>
        <p:txBody>
          <a:bodyPr wrap="none" rtlCol="0">
            <a:spAutoFit/>
          </a:bodyPr>
          <a:lstStyle/>
          <a:p>
            <a:r>
              <a:rPr lang="en-US" sz="4400" b="1" dirty="0">
                <a:solidFill>
                  <a:schemeClr val="bg1"/>
                </a:solidFill>
              </a:rPr>
              <a:t>The RDA's 10th Anniversary Events and Activities</a:t>
            </a:r>
          </a:p>
        </p:txBody>
      </p:sp>
      <p:sp>
        <p:nvSpPr>
          <p:cNvPr id="19" name="TextBox 18">
            <a:extLst>
              <a:ext uri="{FF2B5EF4-FFF2-40B4-BE49-F238E27FC236}">
                <a16:creationId xmlns:a16="http://schemas.microsoft.com/office/drawing/2014/main" id="{E0E9EDA5-F260-DC43-B201-F5ABDC8571D8}"/>
              </a:ext>
            </a:extLst>
          </p:cNvPr>
          <p:cNvSpPr txBox="1"/>
          <p:nvPr/>
        </p:nvSpPr>
        <p:spPr>
          <a:xfrm>
            <a:off x="5761170" y="2086001"/>
            <a:ext cx="5455784" cy="2554545"/>
          </a:xfrm>
          <a:prstGeom prst="rect">
            <a:avLst/>
          </a:prstGeom>
          <a:noFill/>
        </p:spPr>
        <p:txBody>
          <a:bodyPr wrap="square">
            <a:spAutoFit/>
          </a:bodyPr>
          <a:lstStyle/>
          <a:p>
            <a:r>
              <a:rPr lang="en-US" sz="2000" b="1" dirty="0">
                <a:solidFill>
                  <a:schemeClr val="bg1"/>
                </a:solidFill>
              </a:rPr>
              <a:t>In 2023 the Research Data Alliance is celebrating its 10th Anniversary. We’re excited to commemorate this important milestone with our community by </a:t>
            </a:r>
            <a:r>
              <a:rPr lang="en-US" sz="2000" b="1" dirty="0" err="1">
                <a:solidFill>
                  <a:schemeClr val="bg1"/>
                </a:solidFill>
              </a:rPr>
              <a:t>organising</a:t>
            </a:r>
            <a:r>
              <a:rPr lang="en-US" sz="2000" b="1" dirty="0">
                <a:solidFill>
                  <a:schemeClr val="bg1"/>
                </a:solidFill>
              </a:rPr>
              <a:t> a series of international and regional events and activities dedicated to a specific theme related to research data management of relevance to the RDA community. </a:t>
            </a:r>
            <a:endParaRPr lang="en-US" sz="2000" dirty="0">
              <a:solidFill>
                <a:schemeClr val="bg1"/>
              </a:solidFill>
            </a:endParaRPr>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21" name="Rectangle 20">
            <a:extLst>
              <a:ext uri="{FF2B5EF4-FFF2-40B4-BE49-F238E27FC236}">
                <a16:creationId xmlns:a16="http://schemas.microsoft.com/office/drawing/2014/main" id="{0CD622D4-D05D-5C42-8CAF-C9E4DA4FEDE3}"/>
              </a:ext>
            </a:extLst>
          </p:cNvPr>
          <p:cNvSpPr/>
          <p:nvPr/>
        </p:nvSpPr>
        <p:spPr>
          <a:xfrm>
            <a:off x="5838092" y="5147720"/>
            <a:ext cx="6353908" cy="5145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B21AFD1-4A5B-D54A-9C00-BA9418DCC660}"/>
              </a:ext>
            </a:extLst>
          </p:cNvPr>
          <p:cNvSpPr txBox="1"/>
          <p:nvPr/>
        </p:nvSpPr>
        <p:spPr>
          <a:xfrm>
            <a:off x="5931369" y="5218058"/>
            <a:ext cx="5829673" cy="369332"/>
          </a:xfrm>
          <a:prstGeom prst="rect">
            <a:avLst/>
          </a:prstGeom>
          <a:noFill/>
        </p:spPr>
        <p:txBody>
          <a:bodyPr wrap="none" rtlCol="0">
            <a:spAutoFit/>
          </a:bodyPr>
          <a:lstStyle/>
          <a:p>
            <a:r>
              <a:rPr lang="en-US" dirty="0">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Learn more at </a:t>
            </a:r>
            <a:r>
              <a:rPr lang="en-US" dirty="0" err="1">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www.rd-alliance.org</a:t>
            </a:r>
            <a:r>
              <a:rPr lang="en-US" dirty="0">
                <a:ln w="0"/>
                <a:effectLst>
                  <a:outerShdw blurRad="38100" dist="19050" dir="2700000" algn="tl" rotWithShape="0">
                    <a:schemeClr val="dk1">
                      <a:alpha val="40000"/>
                    </a:schemeClr>
                  </a:outerShdw>
                </a:effectLst>
                <a:hlinkClick r:id="rId4">
                  <a:extLst>
                    <a:ext uri="{A12FA001-AC4F-418D-AE19-62706E023703}">
                      <ahyp:hlinkClr xmlns:ahyp="http://schemas.microsoft.com/office/drawing/2018/hyperlinkcolor" val="tx"/>
                    </a:ext>
                  </a:extLst>
                </a:hlinkClick>
              </a:rPr>
              <a:t>/10th-Anniversary-Events</a:t>
            </a:r>
            <a:endParaRPr lang="en-US" dirty="0">
              <a:ln w="0"/>
              <a:effectLst>
                <a:outerShdw blurRad="38100" dist="19050" dir="2700000" algn="tl" rotWithShape="0">
                  <a:schemeClr val="dk1">
                    <a:alpha val="40000"/>
                  </a:schemeClr>
                </a:outerShdw>
              </a:effectLst>
            </a:endParaRPr>
          </a:p>
        </p:txBody>
      </p:sp>
      <p:cxnSp>
        <p:nvCxnSpPr>
          <p:cNvPr id="22" name="Straight Connector 21">
            <a:extLst>
              <a:ext uri="{FF2B5EF4-FFF2-40B4-BE49-F238E27FC236}">
                <a16:creationId xmlns:a16="http://schemas.microsoft.com/office/drawing/2014/main" id="{BF0CD3B7-1505-6E4C-A3B5-1494E90AB4F8}"/>
              </a:ext>
            </a:extLst>
          </p:cNvPr>
          <p:cNvCxnSpPr/>
          <p:nvPr/>
        </p:nvCxnSpPr>
        <p:spPr>
          <a:xfrm>
            <a:off x="465664" y="1525805"/>
            <a:ext cx="11117519"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47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0E7B-1DB7-F045-90AC-F2ED3ACDC979}"/>
              </a:ext>
            </a:extLst>
          </p:cNvPr>
          <p:cNvSpPr>
            <a:spLocks noGrp="1"/>
          </p:cNvSpPr>
          <p:nvPr>
            <p:ph type="title"/>
          </p:nvPr>
        </p:nvSpPr>
        <p:spPr>
          <a:xfrm>
            <a:off x="2155372" y="328336"/>
            <a:ext cx="9351936" cy="1094450"/>
          </a:xfrm>
        </p:spPr>
        <p:txBody>
          <a:bodyPr>
            <a:normAutofit/>
          </a:bodyPr>
          <a:lstStyle/>
          <a:p>
            <a:r>
              <a:rPr lang="en-GB" sz="4000" dirty="0">
                <a:solidFill>
                  <a:srgbClr val="298F1F"/>
                </a:solidFill>
                <a:latin typeface="+mn-lt"/>
              </a:rPr>
              <a:t>What are Plenary Meetings?</a:t>
            </a:r>
          </a:p>
        </p:txBody>
      </p:sp>
      <p:sp>
        <p:nvSpPr>
          <p:cNvPr id="6" name="Slide Number Placeholder 5">
            <a:extLst>
              <a:ext uri="{FF2B5EF4-FFF2-40B4-BE49-F238E27FC236}">
                <a16:creationId xmlns:a16="http://schemas.microsoft.com/office/drawing/2014/main" id="{3EBF746F-B6BB-224B-8983-72F185778143}"/>
              </a:ext>
            </a:extLst>
          </p:cNvPr>
          <p:cNvSpPr>
            <a:spLocks noGrp="1"/>
          </p:cNvSpPr>
          <p:nvPr>
            <p:ph type="sldNum" sz="quarter" idx="4"/>
          </p:nvPr>
        </p:nvSpPr>
        <p:spPr/>
        <p:txBody>
          <a:bodyPr/>
          <a:lstStyle/>
          <a:p>
            <a:fld id="{D4FA74F0-3561-6E4B-9323-54D0640DAE41}" type="slidenum">
              <a:rPr lang="en-GB" smtClean="0"/>
              <a:pPr/>
              <a:t>23</a:t>
            </a:fld>
            <a:endParaRPr lang="en-GB" dirty="0"/>
          </a:p>
        </p:txBody>
      </p:sp>
      <p:sp>
        <p:nvSpPr>
          <p:cNvPr id="7" name="Footer Placeholder 4">
            <a:extLst>
              <a:ext uri="{FF2B5EF4-FFF2-40B4-BE49-F238E27FC236}">
                <a16:creationId xmlns:a16="http://schemas.microsoft.com/office/drawing/2014/main" id="{FE60BA90-4D2F-4147-8212-6E4C6769C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 name="Triangle 7">
            <a:extLst>
              <a:ext uri="{FF2B5EF4-FFF2-40B4-BE49-F238E27FC236}">
                <a16:creationId xmlns:a16="http://schemas.microsoft.com/office/drawing/2014/main" id="{9EE3E2E0-79F3-8044-BFA9-0DCD01FF353C}"/>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2AAFAE-BCE0-8641-8E25-2E853CF70B04}"/>
              </a:ext>
            </a:extLst>
          </p:cNvPr>
          <p:cNvSpPr txBox="1"/>
          <p:nvPr/>
        </p:nvSpPr>
        <p:spPr>
          <a:xfrm>
            <a:off x="1056526" y="1647751"/>
            <a:ext cx="9433142" cy="2831544"/>
          </a:xfrm>
          <a:prstGeom prst="rect">
            <a:avLst/>
          </a:prstGeom>
          <a:noFill/>
        </p:spPr>
        <p:txBody>
          <a:bodyPr wrap="square" rtlCol="0">
            <a:spAutoFit/>
          </a:bodyPr>
          <a:lstStyle/>
          <a:p>
            <a:pPr algn="ctr"/>
            <a:r>
              <a:rPr lang="en-US" sz="2200" dirty="0">
                <a:solidFill>
                  <a:schemeClr val="tx1">
                    <a:lumMod val="75000"/>
                    <a:lumOff val="25000"/>
                  </a:schemeClr>
                </a:solidFill>
              </a:rPr>
              <a:t>RDA Plenaries are held every six months in different places around the world. They are exciting and productive events that bring together a unique community of data scientists, librarians, computer scientists, and domain scientists. </a:t>
            </a:r>
          </a:p>
          <a:p>
            <a:pPr algn="ctr"/>
            <a:endParaRPr lang="en-US" sz="2200" dirty="0">
              <a:solidFill>
                <a:schemeClr val="tx1">
                  <a:lumMod val="75000"/>
                  <a:lumOff val="25000"/>
                </a:schemeClr>
              </a:solidFill>
            </a:endParaRPr>
          </a:p>
          <a:p>
            <a:pPr algn="ctr"/>
            <a:r>
              <a:rPr lang="en-US" sz="2200" dirty="0">
                <a:solidFill>
                  <a:schemeClr val="tx1">
                    <a:lumMod val="75000"/>
                    <a:lumOff val="25000"/>
                  </a:schemeClr>
                </a:solidFill>
              </a:rPr>
              <a:t>These working events help move the community forward in creating tangible deliverables that improve data sharing across disciplines, technologies, and countries. </a:t>
            </a:r>
            <a:r>
              <a:rPr lang="en-US" sz="2200" dirty="0">
                <a:solidFill>
                  <a:srgbClr val="298F1F"/>
                </a:solidFill>
                <a:hlinkClick r:id="rId2">
                  <a:extLst>
                    <a:ext uri="{A12FA001-AC4F-418D-AE19-62706E023703}">
                      <ahyp:hlinkClr xmlns:ahyp="http://schemas.microsoft.com/office/drawing/2018/hyperlinkcolor" val="tx"/>
                    </a:ext>
                  </a:extLst>
                </a:hlinkClick>
              </a:rPr>
              <a:t>Explore past plenaries here.</a:t>
            </a:r>
            <a:endParaRPr lang="en-US" sz="2200" dirty="0">
              <a:solidFill>
                <a:srgbClr val="298F1F"/>
              </a:solidFill>
            </a:endParaRPr>
          </a:p>
          <a:p>
            <a:endParaRPr lang="en-US" sz="2400" dirty="0">
              <a:solidFill>
                <a:schemeClr val="tx1">
                  <a:lumMod val="75000"/>
                  <a:lumOff val="25000"/>
                </a:schemeClr>
              </a:solidFill>
            </a:endParaRPr>
          </a:p>
        </p:txBody>
      </p:sp>
      <p:cxnSp>
        <p:nvCxnSpPr>
          <p:cNvPr id="11" name="Straight Connector 10">
            <a:extLst>
              <a:ext uri="{FF2B5EF4-FFF2-40B4-BE49-F238E27FC236}">
                <a16:creationId xmlns:a16="http://schemas.microsoft.com/office/drawing/2014/main" id="{84164046-BC87-2541-B61C-517A792AAD1B}"/>
              </a:ext>
            </a:extLst>
          </p:cNvPr>
          <p:cNvCxnSpPr/>
          <p:nvPr/>
        </p:nvCxnSpPr>
        <p:spPr>
          <a:xfrm>
            <a:off x="389789" y="4260689"/>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151C39-91F5-424E-9881-FE365A2B47AA}"/>
              </a:ext>
            </a:extLst>
          </p:cNvPr>
          <p:cNvCxnSpPr/>
          <p:nvPr/>
        </p:nvCxnSpPr>
        <p:spPr>
          <a:xfrm>
            <a:off x="465664" y="152580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70A42FE8-6FF6-8F43-AEED-58F344E2455E}"/>
              </a:ext>
            </a:extLst>
          </p:cNvPr>
          <p:cNvSpPr txBox="1">
            <a:spLocks/>
          </p:cNvSpPr>
          <p:nvPr/>
        </p:nvSpPr>
        <p:spPr>
          <a:xfrm>
            <a:off x="4799082" y="5654573"/>
            <a:ext cx="6465286" cy="602551"/>
          </a:xfrm>
          <a:prstGeom prst="rect">
            <a:avLst/>
          </a:prstGeom>
          <a:noFill/>
          <a:ln>
            <a:noFill/>
          </a:ln>
        </p:spPr>
        <p:txBody>
          <a:bodyPr spcFirstLastPara="1" vert="horz" wrap="square" lIns="91440" tIns="45720" rIns="91440" bIns="4572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2000" b="1" dirty="0">
                <a:solidFill>
                  <a:schemeClr val="bg2"/>
                </a:solidFill>
              </a:rPr>
              <a:t>Gothenburg, Sweden, March 21-23, 2023</a:t>
            </a:r>
          </a:p>
        </p:txBody>
      </p:sp>
      <p:sp>
        <p:nvSpPr>
          <p:cNvPr id="14" name="Content Placeholder 2">
            <a:extLst>
              <a:ext uri="{FF2B5EF4-FFF2-40B4-BE49-F238E27FC236}">
                <a16:creationId xmlns:a16="http://schemas.microsoft.com/office/drawing/2014/main" id="{6AF16D1C-96F3-5243-855A-8659166F9FE3}"/>
              </a:ext>
            </a:extLst>
          </p:cNvPr>
          <p:cNvSpPr txBox="1">
            <a:spLocks/>
          </p:cNvSpPr>
          <p:nvPr/>
        </p:nvSpPr>
        <p:spPr>
          <a:xfrm>
            <a:off x="5000666" y="4765658"/>
            <a:ext cx="4809143" cy="602551"/>
          </a:xfrm>
          <a:prstGeom prst="rect">
            <a:avLst/>
          </a:prstGeom>
          <a:noFill/>
          <a:ln>
            <a:noFill/>
          </a:ln>
        </p:spPr>
        <p:txBody>
          <a:bodyPr spcFirstLastPara="1" vert="horz" wrap="square" lIns="91440" tIns="45720" rIns="91440" bIns="4572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Tx/>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Courier New" panose="02070309020205020404" pitchFamily="49"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Wingdings" pitchFamily="2" charset="2"/>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4800" b="1" dirty="0">
                <a:solidFill>
                  <a:schemeClr val="bg2"/>
                </a:solidFill>
              </a:rPr>
              <a:t>RDA Plenary 20</a:t>
            </a:r>
          </a:p>
        </p:txBody>
      </p:sp>
      <p:pic>
        <p:nvPicPr>
          <p:cNvPr id="5" name="Picture 4">
            <a:extLst>
              <a:ext uri="{FF2B5EF4-FFF2-40B4-BE49-F238E27FC236}">
                <a16:creationId xmlns:a16="http://schemas.microsoft.com/office/drawing/2014/main" id="{52678309-12D7-9B4F-80F8-9B82D838257E}"/>
              </a:ext>
            </a:extLst>
          </p:cNvPr>
          <p:cNvPicPr>
            <a:picLocks noChangeAspect="1"/>
          </p:cNvPicPr>
          <p:nvPr/>
        </p:nvPicPr>
        <p:blipFill rotWithShape="1">
          <a:blip r:embed="rId3"/>
          <a:srcRect l="770" t="3384" r="1429" b="3849"/>
          <a:stretch/>
        </p:blipFill>
        <p:spPr>
          <a:xfrm>
            <a:off x="174172" y="4602995"/>
            <a:ext cx="6465286" cy="1144722"/>
          </a:xfrm>
          <a:prstGeom prst="rect">
            <a:avLst/>
          </a:prstGeom>
        </p:spPr>
      </p:pic>
      <p:pic>
        <p:nvPicPr>
          <p:cNvPr id="9" name="Picture 8" descr="A blue background with white text&#10;&#10;Description automatically generated">
            <a:extLst>
              <a:ext uri="{FF2B5EF4-FFF2-40B4-BE49-F238E27FC236}">
                <a16:creationId xmlns:a16="http://schemas.microsoft.com/office/drawing/2014/main" id="{814FF7E7-C9B4-2ACE-7857-CB5DCE59B531}"/>
              </a:ext>
            </a:extLst>
          </p:cNvPr>
          <p:cNvPicPr>
            <a:picLocks noChangeAspect="1"/>
          </p:cNvPicPr>
          <p:nvPr/>
        </p:nvPicPr>
        <p:blipFill>
          <a:blip r:embed="rId4"/>
          <a:stretch>
            <a:fillRect/>
          </a:stretch>
        </p:blipFill>
        <p:spPr>
          <a:xfrm>
            <a:off x="5680528" y="5209288"/>
            <a:ext cx="6337300" cy="1028700"/>
          </a:xfrm>
          <a:prstGeom prst="rect">
            <a:avLst/>
          </a:prstGeom>
        </p:spPr>
      </p:pic>
    </p:spTree>
    <p:extLst>
      <p:ext uri="{BB962C8B-B14F-4D97-AF65-F5344CB8AC3E}">
        <p14:creationId xmlns:p14="http://schemas.microsoft.com/office/powerpoint/2010/main" val="3451725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8D1BD-669C-8041-A4D8-8FE0F9C819F2}"/>
              </a:ext>
            </a:extLst>
          </p:cNvPr>
          <p:cNvSpPr>
            <a:spLocks noGrp="1"/>
          </p:cNvSpPr>
          <p:nvPr>
            <p:ph type="title"/>
          </p:nvPr>
        </p:nvSpPr>
        <p:spPr>
          <a:xfrm>
            <a:off x="2278062" y="267173"/>
            <a:ext cx="9351936" cy="1094450"/>
          </a:xfrm>
        </p:spPr>
        <p:txBody>
          <a:bodyPr>
            <a:normAutofit/>
          </a:bodyPr>
          <a:lstStyle/>
          <a:p>
            <a:r>
              <a:rPr lang="en-GB" sz="4000" dirty="0">
                <a:solidFill>
                  <a:srgbClr val="298F1F"/>
                </a:solidFill>
                <a:latin typeface="+mn-lt"/>
              </a:rPr>
              <a:t>Plenary Meetings: Benefits of Attending</a:t>
            </a:r>
          </a:p>
        </p:txBody>
      </p:sp>
      <p:sp>
        <p:nvSpPr>
          <p:cNvPr id="6" name="Slide Number Placeholder 5">
            <a:extLst>
              <a:ext uri="{FF2B5EF4-FFF2-40B4-BE49-F238E27FC236}">
                <a16:creationId xmlns:a16="http://schemas.microsoft.com/office/drawing/2014/main" id="{FD8BFC53-F96F-E445-8C86-6F4EF4E67C3C}"/>
              </a:ext>
            </a:extLst>
          </p:cNvPr>
          <p:cNvSpPr>
            <a:spLocks noGrp="1"/>
          </p:cNvSpPr>
          <p:nvPr>
            <p:ph type="sldNum" sz="quarter" idx="4"/>
          </p:nvPr>
        </p:nvSpPr>
        <p:spPr/>
        <p:txBody>
          <a:bodyPr/>
          <a:lstStyle/>
          <a:p>
            <a:fld id="{D4FA74F0-3561-6E4B-9323-54D0640DAE41}" type="slidenum">
              <a:rPr lang="en-GB" smtClean="0"/>
              <a:pPr/>
              <a:t>24</a:t>
            </a:fld>
            <a:endParaRPr lang="en-GB" dirty="0"/>
          </a:p>
        </p:txBody>
      </p:sp>
      <p:sp>
        <p:nvSpPr>
          <p:cNvPr id="14" name="Footer Placeholder 4">
            <a:extLst>
              <a:ext uri="{FF2B5EF4-FFF2-40B4-BE49-F238E27FC236}">
                <a16:creationId xmlns:a16="http://schemas.microsoft.com/office/drawing/2014/main" id="{EEF42007-F7E0-B34D-BD43-374A8A808F6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Content Placeholder 6">
            <a:extLst>
              <a:ext uri="{FF2B5EF4-FFF2-40B4-BE49-F238E27FC236}">
                <a16:creationId xmlns:a16="http://schemas.microsoft.com/office/drawing/2014/main" id="{540CCAF3-A257-444C-B56F-1A1C6130B71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04059" y="1225993"/>
            <a:ext cx="1574004" cy="1321254"/>
          </a:xfrm>
          <a:prstGeom prst="rect">
            <a:avLst/>
          </a:prstGeom>
        </p:spPr>
      </p:pic>
      <p:sp>
        <p:nvSpPr>
          <p:cNvPr id="16" name="TextBox 15">
            <a:extLst>
              <a:ext uri="{FF2B5EF4-FFF2-40B4-BE49-F238E27FC236}">
                <a16:creationId xmlns:a16="http://schemas.microsoft.com/office/drawing/2014/main" id="{CBDB1B56-9E6A-D14C-A2DF-1BC9CECDFD11}"/>
              </a:ext>
            </a:extLst>
          </p:cNvPr>
          <p:cNvSpPr txBox="1"/>
          <p:nvPr/>
        </p:nvSpPr>
        <p:spPr>
          <a:xfrm>
            <a:off x="2279650" y="1342336"/>
            <a:ext cx="9672864" cy="919401"/>
          </a:xfrm>
          <a:prstGeom prst="roundRect">
            <a:avLst/>
          </a:prstGeom>
          <a:solidFill>
            <a:sysClr val="window" lastClr="FFFFFF"/>
          </a:solidFill>
          <a:ln w="15875" cap="flat" cmpd="sng" algn="ctr">
            <a:solidFill>
              <a:srgbClr val="44C1A3"/>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Exchange knowledge, share discoveries, discuss barriers and potential solutions </a:t>
            </a:r>
          </a:p>
        </p:txBody>
      </p:sp>
      <p:pic>
        <p:nvPicPr>
          <p:cNvPr id="17" name="Picture 11">
            <a:extLst>
              <a:ext uri="{FF2B5EF4-FFF2-40B4-BE49-F238E27FC236}">
                <a16:creationId xmlns:a16="http://schemas.microsoft.com/office/drawing/2014/main" id="{420022E7-C32E-BA4B-BF5D-BB2056E9DF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768" y="3641715"/>
            <a:ext cx="1588714" cy="119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5F301A58-DB4B-F54D-A5C0-B5632F649A9C}"/>
              </a:ext>
            </a:extLst>
          </p:cNvPr>
          <p:cNvSpPr txBox="1"/>
          <p:nvPr/>
        </p:nvSpPr>
        <p:spPr>
          <a:xfrm>
            <a:off x="2278062" y="3932620"/>
            <a:ext cx="9674452" cy="919401"/>
          </a:xfrm>
          <a:prstGeom prst="roundRect">
            <a:avLst/>
          </a:prstGeom>
          <a:solidFill>
            <a:sysClr val="window" lastClr="FFFFFF"/>
          </a:solidFill>
          <a:ln w="15875" cap="flat" cmpd="sng" algn="ctr">
            <a:solidFill>
              <a:srgbClr val="51C3F9"/>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Expand your network and meet new committed and passionate data science professionals, working in multiple disciplines</a:t>
            </a:r>
          </a:p>
        </p:txBody>
      </p:sp>
      <p:sp>
        <p:nvSpPr>
          <p:cNvPr id="19" name="TextBox 18">
            <a:extLst>
              <a:ext uri="{FF2B5EF4-FFF2-40B4-BE49-F238E27FC236}">
                <a16:creationId xmlns:a16="http://schemas.microsoft.com/office/drawing/2014/main" id="{988E7EB1-ACB3-F54C-8AD4-92F076D48AB2}"/>
              </a:ext>
            </a:extLst>
          </p:cNvPr>
          <p:cNvSpPr txBox="1"/>
          <p:nvPr/>
        </p:nvSpPr>
        <p:spPr>
          <a:xfrm>
            <a:off x="2262187" y="5471330"/>
            <a:ext cx="9690327" cy="510778"/>
          </a:xfrm>
          <a:prstGeom prst="roundRect">
            <a:avLst/>
          </a:prstGeom>
          <a:solidFill>
            <a:sysClr val="window" lastClr="FFFFFF"/>
          </a:solidFill>
          <a:ln w="15875" cap="flat" cmpd="sng" algn="ctr">
            <a:solidFill>
              <a:srgbClr val="4EB3C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Contribute to acceleration of data infrastructure development</a:t>
            </a:r>
          </a:p>
        </p:txBody>
      </p:sp>
      <p:pic>
        <p:nvPicPr>
          <p:cNvPr id="20" name="Picture 14">
            <a:extLst>
              <a:ext uri="{FF2B5EF4-FFF2-40B4-BE49-F238E27FC236}">
                <a16:creationId xmlns:a16="http://schemas.microsoft.com/office/drawing/2014/main" id="{522B8CBC-42D9-E843-BFA6-749B920389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7300" y="4944129"/>
            <a:ext cx="1679651" cy="125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5">
            <a:extLst>
              <a:ext uri="{FF2B5EF4-FFF2-40B4-BE49-F238E27FC236}">
                <a16:creationId xmlns:a16="http://schemas.microsoft.com/office/drawing/2014/main" id="{4415DC22-185E-EF4F-B03A-D20B4028F43A}"/>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08977" y="2628690"/>
            <a:ext cx="1069841" cy="10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A5BB3D11-0785-5F4B-A7A1-5A25C35EA33E}"/>
              </a:ext>
            </a:extLst>
          </p:cNvPr>
          <p:cNvSpPr txBox="1"/>
          <p:nvPr/>
        </p:nvSpPr>
        <p:spPr>
          <a:xfrm>
            <a:off x="2279650" y="2601534"/>
            <a:ext cx="9672864" cy="919163"/>
          </a:xfrm>
          <a:prstGeom prst="roundRect">
            <a:avLst/>
          </a:prstGeom>
          <a:solidFill>
            <a:sysClr val="window" lastClr="FFFFFF"/>
          </a:solidFill>
          <a:ln w="15875" cap="flat" cmpd="sng" algn="ctr">
            <a:solidFill>
              <a:srgbClr val="37A76F"/>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black"/>
                </a:solidFill>
                <a:effectLst/>
                <a:uLnTx/>
                <a:uFillTx/>
                <a:latin typeface="Calibri"/>
                <a:ea typeface="+mn-ea"/>
                <a:cs typeface="+mn-cs"/>
              </a:rPr>
              <a:t>Learn about new trends, strategies, research developments, directions and policies</a:t>
            </a:r>
          </a:p>
        </p:txBody>
      </p:sp>
    </p:spTree>
    <p:extLst>
      <p:ext uri="{BB962C8B-B14F-4D97-AF65-F5344CB8AC3E}">
        <p14:creationId xmlns:p14="http://schemas.microsoft.com/office/powerpoint/2010/main" val="1889628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071268" y="202178"/>
            <a:ext cx="9909717" cy="1094450"/>
          </a:xfrm>
        </p:spPr>
        <p:txBody>
          <a:bodyPr>
            <a:noAutofit/>
          </a:bodyPr>
          <a:lstStyle/>
          <a:p>
            <a:pPr algn="ctr"/>
            <a:r>
              <a:rPr lang="en-US" sz="3600" dirty="0">
                <a:solidFill>
                  <a:schemeClr val="accent1"/>
                </a:solidFill>
                <a:latin typeface="+mn-lt"/>
              </a:rPr>
              <a:t>International Data Week 2023</a:t>
            </a:r>
            <a:br>
              <a:rPr lang="en-US" sz="3600" dirty="0">
                <a:solidFill>
                  <a:schemeClr val="accent1"/>
                </a:solidFill>
                <a:latin typeface="+mn-lt"/>
              </a:rPr>
            </a:br>
            <a:r>
              <a:rPr lang="en-US" sz="2800" dirty="0">
                <a:solidFill>
                  <a:schemeClr val="accent1"/>
                </a:solidFill>
                <a:latin typeface="+mn-lt"/>
              </a:rPr>
              <a:t>23-26 October, Salzburg, Austria</a:t>
            </a:r>
            <a:endParaRPr lang="en-150" sz="2800" dirty="0">
              <a:solidFill>
                <a:schemeClr val="accent1"/>
              </a:solidFill>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Picture 9" descr="A blue and white poster with text and images of buildings&#10;&#10;Description automatically generated">
            <a:extLst>
              <a:ext uri="{FF2B5EF4-FFF2-40B4-BE49-F238E27FC236}">
                <a16:creationId xmlns:a16="http://schemas.microsoft.com/office/drawing/2014/main" id="{AD25332D-FAF3-0D19-E4E5-BE6B51F2656A}"/>
              </a:ext>
            </a:extLst>
          </p:cNvPr>
          <p:cNvPicPr>
            <a:picLocks noChangeAspect="1"/>
          </p:cNvPicPr>
          <p:nvPr/>
        </p:nvPicPr>
        <p:blipFill>
          <a:blip r:embed="rId2"/>
          <a:stretch>
            <a:fillRect/>
          </a:stretch>
        </p:blipFill>
        <p:spPr>
          <a:xfrm>
            <a:off x="2259978" y="1410055"/>
            <a:ext cx="8872443" cy="4637129"/>
          </a:xfrm>
          <a:prstGeom prst="rect">
            <a:avLst/>
          </a:prstGeom>
        </p:spPr>
      </p:pic>
      <p:sp>
        <p:nvSpPr>
          <p:cNvPr id="11" name="TextBox 10">
            <a:extLst>
              <a:ext uri="{FF2B5EF4-FFF2-40B4-BE49-F238E27FC236}">
                <a16:creationId xmlns:a16="http://schemas.microsoft.com/office/drawing/2014/main" id="{4E0D33A8-7199-1DA9-197B-539BAE9A442B}"/>
              </a:ext>
            </a:extLst>
          </p:cNvPr>
          <p:cNvSpPr txBox="1"/>
          <p:nvPr/>
        </p:nvSpPr>
        <p:spPr>
          <a:xfrm>
            <a:off x="3080977" y="6047184"/>
            <a:ext cx="6761523" cy="338554"/>
          </a:xfrm>
          <a:prstGeom prst="rect">
            <a:avLst/>
          </a:prstGeom>
          <a:noFill/>
        </p:spPr>
        <p:txBody>
          <a:bodyPr wrap="square" rtlCol="0">
            <a:spAutoFit/>
          </a:bodyPr>
          <a:lstStyle/>
          <a:p>
            <a:r>
              <a:rPr lang="en-GB" sz="1600" dirty="0">
                <a:solidFill>
                  <a:schemeClr val="accent1"/>
                </a:solidFill>
              </a:rPr>
              <a:t>https://</a:t>
            </a:r>
            <a:r>
              <a:rPr lang="en-GB" sz="1600" dirty="0" err="1">
                <a:solidFill>
                  <a:schemeClr val="accent1"/>
                </a:solidFill>
              </a:rPr>
              <a:t>www.rd-alliance.org</a:t>
            </a:r>
            <a:r>
              <a:rPr lang="en-GB" sz="1600" dirty="0">
                <a:solidFill>
                  <a:schemeClr val="accent1"/>
                </a:solidFill>
              </a:rPr>
              <a:t>/plenaries/international-data-week-2023-salzburg</a:t>
            </a:r>
            <a:endParaRPr lang="en-IT" sz="1600" dirty="0">
              <a:solidFill>
                <a:schemeClr val="accent1"/>
              </a:solidFill>
            </a:endParaRPr>
          </a:p>
        </p:txBody>
      </p:sp>
    </p:spTree>
    <p:extLst>
      <p:ext uri="{BB962C8B-B14F-4D97-AF65-F5344CB8AC3E}">
        <p14:creationId xmlns:p14="http://schemas.microsoft.com/office/powerpoint/2010/main" val="104226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2071268" y="202178"/>
            <a:ext cx="9909717" cy="1094450"/>
          </a:xfrm>
        </p:spPr>
        <p:txBody>
          <a:bodyPr>
            <a:noAutofit/>
          </a:bodyPr>
          <a:lstStyle/>
          <a:p>
            <a:pPr algn="ctr"/>
            <a:r>
              <a:rPr lang="en-US" sz="3600" dirty="0">
                <a:latin typeface="+mn-lt"/>
              </a:rPr>
              <a:t>Research Data Alliance’s 21</a:t>
            </a:r>
            <a:r>
              <a:rPr lang="en-US" sz="3600" baseline="30000" dirty="0">
                <a:latin typeface="+mn-lt"/>
              </a:rPr>
              <a:t>st</a:t>
            </a:r>
            <a:r>
              <a:rPr lang="en-US" sz="3600" dirty="0">
                <a:latin typeface="+mn-lt"/>
              </a:rPr>
              <a:t>  Plenary Meeting</a:t>
            </a:r>
            <a:br>
              <a:rPr lang="en-US" sz="3600" dirty="0">
                <a:latin typeface="+mn-lt"/>
              </a:rPr>
            </a:br>
            <a:r>
              <a:rPr lang="en-US" sz="2800" dirty="0">
                <a:latin typeface="+mn-lt"/>
              </a:rPr>
              <a:t>within International Data Week 2023, Salzburg, Austria</a:t>
            </a:r>
            <a:endParaRPr lang="en-150" sz="280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8153DFA-1B7E-CE4B-8F0E-C6990BE46124}"/>
              </a:ext>
            </a:extLst>
          </p:cNvPr>
          <p:cNvSpPr txBox="1"/>
          <p:nvPr/>
        </p:nvSpPr>
        <p:spPr>
          <a:xfrm>
            <a:off x="6248400" y="5285921"/>
            <a:ext cx="5650523" cy="523220"/>
          </a:xfrm>
          <a:prstGeom prst="rect">
            <a:avLst/>
          </a:prstGeom>
          <a:noFill/>
        </p:spPr>
        <p:txBody>
          <a:bodyPr wrap="square" rtlCol="0">
            <a:spAutoFit/>
          </a:bodyPr>
          <a:lstStyle/>
          <a:p>
            <a:pPr algn="ctr"/>
            <a:r>
              <a:rPr lang="en-US" sz="1400" dirty="0"/>
              <a:t>The chart outlines the % of sessions per pathway, giving an indication of the current “trends” across the RDA groups and their topics’ focus. </a:t>
            </a:r>
          </a:p>
        </p:txBody>
      </p:sp>
      <p:pic>
        <p:nvPicPr>
          <p:cNvPr id="4" name="Picture 3" descr="A pie chart with text on it with Crust in the background&#10;&#10;Description automatically generated">
            <a:extLst>
              <a:ext uri="{FF2B5EF4-FFF2-40B4-BE49-F238E27FC236}">
                <a16:creationId xmlns:a16="http://schemas.microsoft.com/office/drawing/2014/main" id="{275941C0-8E8D-98C2-1140-DBCF57BCF073}"/>
              </a:ext>
            </a:extLst>
          </p:cNvPr>
          <p:cNvPicPr>
            <a:picLocks noChangeAspect="1"/>
          </p:cNvPicPr>
          <p:nvPr/>
        </p:nvPicPr>
        <p:blipFill>
          <a:blip r:embed="rId2"/>
          <a:stretch>
            <a:fillRect/>
          </a:stretch>
        </p:blipFill>
        <p:spPr>
          <a:xfrm>
            <a:off x="6273773" y="2117798"/>
            <a:ext cx="5773838" cy="3065123"/>
          </a:xfrm>
          <a:prstGeom prst="rect">
            <a:avLst/>
          </a:prstGeom>
        </p:spPr>
      </p:pic>
      <p:pic>
        <p:nvPicPr>
          <p:cNvPr id="7" name="Picture 6" descr="A close-up of a presentation&#10;&#10;Description automatically generated">
            <a:extLst>
              <a:ext uri="{FF2B5EF4-FFF2-40B4-BE49-F238E27FC236}">
                <a16:creationId xmlns:a16="http://schemas.microsoft.com/office/drawing/2014/main" id="{9EF65D94-C242-AF80-FA9B-2E87DB1A8008}"/>
              </a:ext>
            </a:extLst>
          </p:cNvPr>
          <p:cNvPicPr>
            <a:picLocks noChangeAspect="1"/>
          </p:cNvPicPr>
          <p:nvPr/>
        </p:nvPicPr>
        <p:blipFill>
          <a:blip r:embed="rId3"/>
          <a:stretch>
            <a:fillRect/>
          </a:stretch>
        </p:blipFill>
        <p:spPr>
          <a:xfrm>
            <a:off x="56659" y="2025850"/>
            <a:ext cx="6191741" cy="3711360"/>
          </a:xfrm>
          <a:prstGeom prst="rect">
            <a:avLst/>
          </a:prstGeom>
        </p:spPr>
      </p:pic>
    </p:spTree>
    <p:extLst>
      <p:ext uri="{BB962C8B-B14F-4D97-AF65-F5344CB8AC3E}">
        <p14:creationId xmlns:p14="http://schemas.microsoft.com/office/powerpoint/2010/main" val="3861076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11AC-062D-4C1E-A3CD-FB20C92F1881}"/>
              </a:ext>
            </a:extLst>
          </p:cNvPr>
          <p:cNvSpPr>
            <a:spLocks noGrp="1"/>
          </p:cNvSpPr>
          <p:nvPr>
            <p:ph type="title"/>
          </p:nvPr>
        </p:nvSpPr>
        <p:spPr>
          <a:xfrm>
            <a:off x="3663892" y="250842"/>
            <a:ext cx="5684831" cy="1094450"/>
          </a:xfrm>
        </p:spPr>
        <p:txBody>
          <a:bodyPr>
            <a:normAutofit/>
          </a:bodyPr>
          <a:lstStyle/>
          <a:p>
            <a:pPr algn="ctr"/>
            <a:r>
              <a:rPr lang="en-US" dirty="0">
                <a:latin typeface="+mn-lt"/>
              </a:rPr>
              <a:t>RDA Virtual Plenary 22</a:t>
            </a:r>
            <a:br>
              <a:rPr lang="en-US" dirty="0">
                <a:latin typeface="+mn-lt"/>
              </a:rPr>
            </a:br>
            <a:r>
              <a:rPr lang="en-US" sz="2400" dirty="0" err="1">
                <a:latin typeface="+mn-lt"/>
              </a:rPr>
              <a:t>Organised</a:t>
            </a:r>
            <a:r>
              <a:rPr lang="en-US" sz="2400" dirty="0">
                <a:latin typeface="+mn-lt"/>
              </a:rPr>
              <a:t> by the RDA Secretariat</a:t>
            </a:r>
            <a:endParaRPr lang="en-150" dirty="0">
              <a:latin typeface="+mn-lt"/>
            </a:endParaRPr>
          </a:p>
        </p:txBody>
      </p:sp>
      <p:sp>
        <p:nvSpPr>
          <p:cNvPr id="5" name="Footer Placeholder 4">
            <a:extLst>
              <a:ext uri="{FF2B5EF4-FFF2-40B4-BE49-F238E27FC236}">
                <a16:creationId xmlns:a16="http://schemas.microsoft.com/office/drawing/2014/main" id="{1E0820D5-D092-425E-A5A3-BD9ADD39C617}"/>
              </a:ext>
            </a:extLst>
          </p:cNvPr>
          <p:cNvSpPr>
            <a:spLocks noGrp="1"/>
          </p:cNvSpPr>
          <p:nvPr>
            <p:ph type="ftr" sz="quarter" idx="3"/>
          </p:nvPr>
        </p:nvSpPr>
        <p:spPr>
          <a:xfrm>
            <a:off x="3549900" y="6425625"/>
            <a:ext cx="6292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a:ea typeface="+mn-ea"/>
                <a:cs typeface="+mn-cs"/>
              </a:rPr>
              <a:t>rd-alliance.org</a:t>
            </a:r>
            <a:r>
              <a:rPr kumimoji="0" lang="en-GB" sz="1600" b="0" i="0" u="none" strike="noStrike" kern="1200" cap="none" spc="0" normalizeH="0" baseline="0" noProof="0" dirty="0">
                <a:ln>
                  <a:noFill/>
                </a:ln>
                <a:solidFill>
                  <a:prstClr val="white"/>
                </a:solidFill>
                <a:effectLst/>
                <a:uLnTx/>
                <a:uFillTx/>
                <a:latin typeface="Calibri"/>
                <a:ea typeface="+mn-ea"/>
                <a:cs typeface="+mn-cs"/>
              </a:rPr>
              <a:t>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resdatall</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rda_europe</a:t>
            </a:r>
            <a:r>
              <a:rPr kumimoji="0" lang="en-GB" sz="1600" b="0" i="0" u="none" strike="noStrike" kern="1200" cap="none" spc="0" normalizeH="0" baseline="0" noProof="0" dirty="0">
                <a:ln>
                  <a:noFill/>
                </a:ln>
                <a:solidFill>
                  <a:prstClr val="white"/>
                </a:solidFill>
                <a:effectLst/>
                <a:uLnTx/>
                <a:uFillTx/>
                <a:latin typeface="Calibri"/>
                <a:ea typeface="+mn-ea"/>
                <a:cs typeface="+mn-cs"/>
              </a:rPr>
              <a:t> |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rda_us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F08C9D-1B12-4030-B136-0F08B023389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FA74F0-3561-6E4B-9323-54D0640DAE41}" type="slidenum">
              <a:rPr kumimoji="0" lang="en-GB"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251A6EE2-7489-6D45-A39A-0D2FAA22B586}"/>
              </a:ext>
            </a:extLst>
          </p:cNvPr>
          <p:cNvCxnSpPr/>
          <p:nvPr/>
        </p:nvCxnSpPr>
        <p:spPr>
          <a:xfrm>
            <a:off x="465664" y="1410055"/>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E536758-3024-5C67-84BA-C2A807AB9A16}"/>
              </a:ext>
            </a:extLst>
          </p:cNvPr>
          <p:cNvSpPr txBox="1"/>
          <p:nvPr/>
        </p:nvSpPr>
        <p:spPr>
          <a:xfrm>
            <a:off x="8381217" y="2413337"/>
            <a:ext cx="3459091" cy="1477328"/>
          </a:xfrm>
          <a:prstGeom prst="rect">
            <a:avLst/>
          </a:prstGeom>
          <a:noFill/>
        </p:spPr>
        <p:txBody>
          <a:bodyPr wrap="square" rtlCol="0">
            <a:spAutoFit/>
          </a:bodyPr>
          <a:lstStyle/>
          <a:p>
            <a:pPr algn="ctr"/>
            <a:r>
              <a:rPr lang="en-IT" b="1" dirty="0">
                <a:solidFill>
                  <a:schemeClr val="accent6">
                    <a:lumMod val="50000"/>
                  </a:schemeClr>
                </a:solidFill>
              </a:rPr>
              <a:t>Live and repeat Breakout sessions taking place over 2 weeks -</a:t>
            </a:r>
          </a:p>
          <a:p>
            <a:pPr algn="ctr"/>
            <a:r>
              <a:rPr lang="en-IT" b="1" dirty="0">
                <a:solidFill>
                  <a:schemeClr val="accent6">
                    <a:lumMod val="50000"/>
                  </a:schemeClr>
                </a:solidFill>
              </a:rPr>
              <a:t>3 days per week accommodating all time zones</a:t>
            </a:r>
          </a:p>
          <a:p>
            <a:endParaRPr lang="en-IT" dirty="0"/>
          </a:p>
        </p:txBody>
      </p:sp>
      <p:pic>
        <p:nvPicPr>
          <p:cNvPr id="7" name="Picture 6" descr="A poster with a city landscape and trees&#10;&#10;Description automatically generated">
            <a:extLst>
              <a:ext uri="{FF2B5EF4-FFF2-40B4-BE49-F238E27FC236}">
                <a16:creationId xmlns:a16="http://schemas.microsoft.com/office/drawing/2014/main" id="{903BC75A-8050-62C5-610F-0DDDD76E1BE7}"/>
              </a:ext>
            </a:extLst>
          </p:cNvPr>
          <p:cNvPicPr>
            <a:picLocks noChangeAspect="1"/>
          </p:cNvPicPr>
          <p:nvPr/>
        </p:nvPicPr>
        <p:blipFill>
          <a:blip r:embed="rId2"/>
          <a:stretch>
            <a:fillRect/>
          </a:stretch>
        </p:blipFill>
        <p:spPr>
          <a:xfrm>
            <a:off x="351692" y="1574177"/>
            <a:ext cx="7772400" cy="4133833"/>
          </a:xfrm>
          <a:prstGeom prst="rect">
            <a:avLst/>
          </a:prstGeom>
        </p:spPr>
      </p:pic>
    </p:spTree>
    <p:extLst>
      <p:ext uri="{BB962C8B-B14F-4D97-AF65-F5344CB8AC3E}">
        <p14:creationId xmlns:p14="http://schemas.microsoft.com/office/powerpoint/2010/main" val="4039451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0"/>
          <p:cNvPicPr preferRelativeResize="0"/>
          <p:nvPr/>
        </p:nvPicPr>
        <p:blipFill>
          <a:blip r:embed="rId3">
            <a:alphaModFix/>
          </a:blip>
          <a:stretch>
            <a:fillRect/>
          </a:stretch>
        </p:blipFill>
        <p:spPr>
          <a:xfrm>
            <a:off x="1" y="0"/>
            <a:ext cx="12191996" cy="685798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7D6077-A9B8-DD48-8691-4860F9DD0F9D}"/>
              </a:ext>
            </a:extLst>
          </p:cNvPr>
          <p:cNvSpPr>
            <a:spLocks noGrp="1"/>
          </p:cNvSpPr>
          <p:nvPr>
            <p:ph type="sldNum" sz="quarter" idx="4"/>
          </p:nvPr>
        </p:nvSpPr>
        <p:spPr/>
        <p:txBody>
          <a:bodyPr/>
          <a:lstStyle/>
          <a:p>
            <a:fld id="{D4FA74F0-3561-6E4B-9323-54D0640DAE41}" type="slidenum">
              <a:rPr lang="en-GB" smtClean="0"/>
              <a:pPr/>
              <a:t>29</a:t>
            </a:fld>
            <a:endParaRPr lang="en-GB" dirty="0"/>
          </a:p>
        </p:txBody>
      </p:sp>
      <p:sp>
        <p:nvSpPr>
          <p:cNvPr id="5" name="Footer Placeholder 4">
            <a:extLst>
              <a:ext uri="{FF2B5EF4-FFF2-40B4-BE49-F238E27FC236}">
                <a16:creationId xmlns:a16="http://schemas.microsoft.com/office/drawing/2014/main" id="{7A677732-21B4-B04F-B3B3-FC8393B6A4E0}"/>
              </a:ext>
            </a:extLst>
          </p:cNvPr>
          <p:cNvSpPr>
            <a:spLocks noGrp="1"/>
          </p:cNvSpPr>
          <p:nvPr>
            <p:ph type="ftr" sz="quarter" idx="3"/>
          </p:nvPr>
        </p:nvSpPr>
        <p:spPr/>
        <p:txBody>
          <a:body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pic>
        <p:nvPicPr>
          <p:cNvPr id="8" name="Picture 7">
            <a:extLst>
              <a:ext uri="{FF2B5EF4-FFF2-40B4-BE49-F238E27FC236}">
                <a16:creationId xmlns:a16="http://schemas.microsoft.com/office/drawing/2014/main" id="{3F9780F5-0682-1B4B-8C1B-71A80CC75C05}"/>
              </a:ext>
            </a:extLst>
          </p:cNvPr>
          <p:cNvPicPr>
            <a:picLocks noChangeAspect="1"/>
          </p:cNvPicPr>
          <p:nvPr/>
        </p:nvPicPr>
        <p:blipFill rotWithShape="1">
          <a:blip r:embed="rId2"/>
          <a:srcRect t="15520" b="10240"/>
          <a:stretch/>
        </p:blipFill>
        <p:spPr>
          <a:xfrm>
            <a:off x="0" y="0"/>
            <a:ext cx="11448316" cy="5439508"/>
          </a:xfrm>
          <a:prstGeom prst="rect">
            <a:avLst/>
          </a:prstGeom>
        </p:spPr>
      </p:pic>
      <p:pic>
        <p:nvPicPr>
          <p:cNvPr id="9" name="Picture 8">
            <a:extLst>
              <a:ext uri="{FF2B5EF4-FFF2-40B4-BE49-F238E27FC236}">
                <a16:creationId xmlns:a16="http://schemas.microsoft.com/office/drawing/2014/main" id="{EA72C363-EDEE-D640-BAEC-0F962FB91D07}"/>
              </a:ext>
            </a:extLst>
          </p:cNvPr>
          <p:cNvPicPr>
            <a:picLocks noChangeAspect="1"/>
          </p:cNvPicPr>
          <p:nvPr/>
        </p:nvPicPr>
        <p:blipFill rotWithShape="1">
          <a:blip r:embed="rId3"/>
          <a:srcRect t="4936"/>
          <a:stretch/>
        </p:blipFill>
        <p:spPr>
          <a:xfrm>
            <a:off x="779055" y="5518177"/>
            <a:ext cx="5150693" cy="799100"/>
          </a:xfrm>
          <a:prstGeom prst="rect">
            <a:avLst/>
          </a:prstGeom>
        </p:spPr>
      </p:pic>
      <p:pic>
        <p:nvPicPr>
          <p:cNvPr id="10" name="Picture 9">
            <a:extLst>
              <a:ext uri="{FF2B5EF4-FFF2-40B4-BE49-F238E27FC236}">
                <a16:creationId xmlns:a16="http://schemas.microsoft.com/office/drawing/2014/main" id="{850D2B3E-0486-FA4C-9E51-284EF9F90722}"/>
              </a:ext>
            </a:extLst>
          </p:cNvPr>
          <p:cNvPicPr>
            <a:picLocks noChangeAspect="1"/>
          </p:cNvPicPr>
          <p:nvPr/>
        </p:nvPicPr>
        <p:blipFill rotWithShape="1">
          <a:blip r:embed="rId4"/>
          <a:srcRect l="1997" t="17601" r="18725" b="8356"/>
          <a:stretch/>
        </p:blipFill>
        <p:spPr>
          <a:xfrm>
            <a:off x="5825298" y="5507916"/>
            <a:ext cx="4011427" cy="799100"/>
          </a:xfrm>
          <a:prstGeom prst="rect">
            <a:avLst/>
          </a:prstGeom>
        </p:spPr>
      </p:pic>
      <p:pic>
        <p:nvPicPr>
          <p:cNvPr id="11" name="Picture 10">
            <a:extLst>
              <a:ext uri="{FF2B5EF4-FFF2-40B4-BE49-F238E27FC236}">
                <a16:creationId xmlns:a16="http://schemas.microsoft.com/office/drawing/2014/main" id="{5B92BDBD-A06C-544D-83A6-7E1DAD77D3A1}"/>
              </a:ext>
            </a:extLst>
          </p:cNvPr>
          <p:cNvPicPr>
            <a:picLocks noChangeAspect="1"/>
          </p:cNvPicPr>
          <p:nvPr/>
        </p:nvPicPr>
        <p:blipFill rotWithShape="1">
          <a:blip r:embed="rId4"/>
          <a:srcRect l="81827" r="1" b="8356"/>
          <a:stretch/>
        </p:blipFill>
        <p:spPr>
          <a:xfrm>
            <a:off x="9908563" y="5358128"/>
            <a:ext cx="856420" cy="921177"/>
          </a:xfrm>
          <a:prstGeom prst="rect">
            <a:avLst/>
          </a:prstGeom>
        </p:spPr>
      </p:pic>
    </p:spTree>
    <p:extLst>
      <p:ext uri="{BB962C8B-B14F-4D97-AF65-F5344CB8AC3E}">
        <p14:creationId xmlns:p14="http://schemas.microsoft.com/office/powerpoint/2010/main" val="1942449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1CA494-023B-4C44-871B-FDFA45DE191E}"/>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20" name="Footer Placeholder 4">
            <a:extLst>
              <a:ext uri="{FF2B5EF4-FFF2-40B4-BE49-F238E27FC236}">
                <a16:creationId xmlns:a16="http://schemas.microsoft.com/office/drawing/2014/main" id="{AB85A124-2438-FC4E-B08E-443861CFE2F0}"/>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7" name="Picture 6">
            <a:extLst>
              <a:ext uri="{FF2B5EF4-FFF2-40B4-BE49-F238E27FC236}">
                <a16:creationId xmlns:a16="http://schemas.microsoft.com/office/drawing/2014/main" id="{45157AE7-A6AD-FB40-A04E-A0A7B3E9D0C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18906" y="31462"/>
            <a:ext cx="1048409" cy="685108"/>
          </a:xfrm>
          <a:prstGeom prst="rect">
            <a:avLst/>
          </a:prstGeom>
        </p:spPr>
      </p:pic>
      <p:sp>
        <p:nvSpPr>
          <p:cNvPr id="8" name="Shape 481">
            <a:extLst>
              <a:ext uri="{FF2B5EF4-FFF2-40B4-BE49-F238E27FC236}">
                <a16:creationId xmlns:a16="http://schemas.microsoft.com/office/drawing/2014/main" id="{F29A79C2-E4DA-964C-9E7A-2DF55AB7D78A}"/>
              </a:ext>
            </a:extLst>
          </p:cNvPr>
          <p:cNvSpPr txBox="1">
            <a:spLocks/>
          </p:cNvSpPr>
          <p:nvPr/>
        </p:nvSpPr>
        <p:spPr>
          <a:xfrm>
            <a:off x="1365193" y="1398307"/>
            <a:ext cx="6067915" cy="452190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Vision</a:t>
            </a:r>
          </a:p>
          <a:p>
            <a:pPr marL="0" indent="0">
              <a:spcBef>
                <a:spcPts val="0"/>
              </a:spcBef>
              <a:buSzTx/>
              <a:buFont typeface="Calibri" panose="020F0502020204030204" pitchFamily="34" charset="0"/>
              <a:buNone/>
              <a:defRPr sz="3600" i="0">
                <a:latin typeface="+mn-lt"/>
                <a:ea typeface="+mn-ea"/>
                <a:cs typeface="+mn-cs"/>
                <a:sym typeface="Helvetica Neue Light"/>
              </a:defRPr>
            </a:pPr>
            <a:r>
              <a:rPr lang="en-GB" sz="2800" b="1" dirty="0">
                <a:sym typeface="Helvetica Neue Light"/>
              </a:rPr>
              <a:t>Researchers and innovators </a:t>
            </a:r>
            <a:r>
              <a:rPr lang="en-GB" sz="2800" dirty="0">
                <a:sym typeface="Helvetica Neue Light"/>
              </a:rPr>
              <a:t>openly share and </a:t>
            </a:r>
            <a:r>
              <a:rPr lang="en-GB" sz="2800" b="1" dirty="0">
                <a:sym typeface="Helvetica Neue Light"/>
              </a:rPr>
              <a:t>re-use</a:t>
            </a:r>
            <a:r>
              <a:rPr lang="en-GB" sz="2800" dirty="0">
                <a:sym typeface="Helvetica Neue Light"/>
              </a:rPr>
              <a:t> data across technologies, disciplines, and countries to address the grand challenges of society. </a:t>
            </a:r>
          </a:p>
          <a:p>
            <a:pPr>
              <a:spcBef>
                <a:spcPts val="0"/>
              </a:spcBef>
              <a:defRPr sz="3600" i="0">
                <a:latin typeface="+mn-lt"/>
                <a:ea typeface="+mn-ea"/>
                <a:cs typeface="+mn-cs"/>
                <a:sym typeface="Helvetica Neue Light"/>
              </a:defRPr>
            </a:pPr>
            <a:endParaRPr lang="en-GB" sz="2800" dirty="0">
              <a:sym typeface="Helvetica Neue Light"/>
            </a:endParaRPr>
          </a:p>
          <a:p>
            <a:pPr marL="0" indent="0">
              <a:spcBef>
                <a:spcPts val="0"/>
              </a:spcBef>
              <a:buSzTx/>
              <a:buFont typeface="Calibri" panose="020F0502020204030204" pitchFamily="34" charset="0"/>
              <a:buNone/>
              <a:defRPr sz="3600" b="1" i="0">
                <a:solidFill>
                  <a:srgbClr val="941100"/>
                </a:solidFill>
              </a:defRPr>
            </a:pPr>
            <a:r>
              <a:rPr lang="en-GB" sz="3200" b="1" dirty="0">
                <a:solidFill>
                  <a:srgbClr val="79B94E"/>
                </a:solidFill>
              </a:rPr>
              <a:t>Mission</a:t>
            </a:r>
          </a:p>
          <a:p>
            <a:pPr marL="0" indent="0">
              <a:spcBef>
                <a:spcPts val="0"/>
              </a:spcBef>
              <a:buSzTx/>
              <a:buNone/>
              <a:defRPr sz="3600" i="0">
                <a:latin typeface="+mn-lt"/>
                <a:ea typeface="+mn-ea"/>
                <a:cs typeface="+mn-cs"/>
                <a:sym typeface="Helvetica Neue Light"/>
              </a:defRPr>
            </a:pPr>
            <a:r>
              <a:rPr lang="en-GB" sz="2800" dirty="0"/>
              <a:t>RDA builds the </a:t>
            </a:r>
            <a:r>
              <a:rPr lang="en-GB" sz="2800" dirty="0">
                <a:solidFill>
                  <a:srgbClr val="79B94E"/>
                </a:solidFill>
              </a:rPr>
              <a:t>social and technical bridges</a:t>
            </a:r>
            <a:r>
              <a:rPr lang="en-GB" sz="2800" dirty="0"/>
              <a:t> that enable open sharing and</a:t>
            </a:r>
            <a:r>
              <a:rPr lang="en-GB" sz="2800" b="1" dirty="0"/>
              <a:t> </a:t>
            </a:r>
            <a:r>
              <a:rPr lang="en-GB" sz="2800" b="1" dirty="0">
                <a:solidFill>
                  <a:srgbClr val="79B94E"/>
                </a:solidFill>
              </a:rPr>
              <a:t>re-use</a:t>
            </a:r>
            <a:r>
              <a:rPr lang="en-GB" sz="2800" b="1" dirty="0"/>
              <a:t> </a:t>
            </a:r>
            <a:r>
              <a:rPr lang="en-GB" sz="2800" dirty="0"/>
              <a:t>of data.</a:t>
            </a:r>
            <a:endParaRPr lang="en-GB" sz="2800" dirty="0">
              <a:sym typeface="Helvetica Neue Light"/>
            </a:endParaRPr>
          </a:p>
        </p:txBody>
      </p:sp>
      <p:sp>
        <p:nvSpPr>
          <p:cNvPr id="13" name="CasellaDiTesto 2">
            <a:extLst>
              <a:ext uri="{FF2B5EF4-FFF2-40B4-BE49-F238E27FC236}">
                <a16:creationId xmlns:a16="http://schemas.microsoft.com/office/drawing/2014/main" id="{021714BD-6ECB-444D-BB06-4AA9F268FF80}"/>
              </a:ext>
            </a:extLst>
          </p:cNvPr>
          <p:cNvSpPr txBox="1"/>
          <p:nvPr/>
        </p:nvSpPr>
        <p:spPr>
          <a:xfrm>
            <a:off x="7872726" y="0"/>
            <a:ext cx="4319274" cy="1421104"/>
          </a:xfrm>
          <a:prstGeom prst="rect">
            <a:avLst/>
          </a:prstGeom>
          <a:solidFill>
            <a:schemeClr val="tx1"/>
          </a:solidFill>
        </p:spPr>
        <p:txBody>
          <a:bodyPr wrap="square" tIns="216000" bIns="216000" rtlCol="0" anchor="t">
            <a:spAutoFit/>
          </a:bodyPr>
          <a:lstStyle/>
          <a:p>
            <a:pPr algn="ctr">
              <a:lnSpc>
                <a:spcPts val="2160"/>
              </a:lnSpc>
            </a:pPr>
            <a:r>
              <a:rPr lang="it-IT" sz="2300" b="1" dirty="0">
                <a:solidFill>
                  <a:srgbClr val="DCE8DC"/>
                </a:solidFill>
              </a:rPr>
              <a:t>THE RESEARCH DATA ALLIANCE</a:t>
            </a:r>
            <a:endParaRPr lang="it-IT" sz="1500" b="1" dirty="0">
              <a:solidFill>
                <a:srgbClr val="DCE8DC"/>
              </a:solidFill>
            </a:endParaRPr>
          </a:p>
          <a:p>
            <a:pPr algn="ctr">
              <a:lnSpc>
                <a:spcPts val="1300"/>
              </a:lnSpc>
            </a:pPr>
            <a:r>
              <a:rPr lang="it-IT" sz="1400" b="1" dirty="0">
                <a:solidFill>
                  <a:srgbClr val="7C929A"/>
                </a:solidFill>
              </a:rPr>
              <a:t>www.rd-alliance.org</a:t>
            </a:r>
          </a:p>
          <a:p>
            <a:pPr algn="ctr">
              <a:lnSpc>
                <a:spcPts val="1300"/>
              </a:lnSpc>
            </a:pPr>
            <a:endParaRPr lang="it-IT" sz="1500" dirty="0">
              <a:solidFill>
                <a:schemeClr val="bg1"/>
              </a:solidFill>
            </a:endParaRPr>
          </a:p>
          <a:p>
            <a:pPr algn="ctr"/>
            <a:r>
              <a:rPr lang="it-IT" sz="1200" b="1" i="1" dirty="0">
                <a:solidFill>
                  <a:schemeClr val="bg1"/>
                </a:solidFill>
              </a:rPr>
              <a:t>building the social and </a:t>
            </a:r>
            <a:r>
              <a:rPr lang="it-IT" sz="1200" b="1" i="1" dirty="0" err="1">
                <a:solidFill>
                  <a:schemeClr val="bg1"/>
                </a:solidFill>
              </a:rPr>
              <a:t>technical</a:t>
            </a:r>
            <a:r>
              <a:rPr lang="it-IT" sz="1200" b="1" i="1" dirty="0">
                <a:solidFill>
                  <a:schemeClr val="bg1"/>
                </a:solidFill>
              </a:rPr>
              <a:t> </a:t>
            </a:r>
            <a:r>
              <a:rPr lang="it-IT" sz="1200" b="1" i="1" dirty="0" err="1">
                <a:solidFill>
                  <a:schemeClr val="bg1"/>
                </a:solidFill>
              </a:rPr>
              <a:t>bridges</a:t>
            </a:r>
            <a:r>
              <a:rPr lang="it-IT" sz="1200" b="1" i="1" dirty="0">
                <a:solidFill>
                  <a:schemeClr val="bg1"/>
                </a:solidFill>
              </a:rPr>
              <a:t> </a:t>
            </a:r>
            <a:r>
              <a:rPr lang="it-IT" sz="1200" b="1" i="1" dirty="0" err="1">
                <a:solidFill>
                  <a:schemeClr val="bg1"/>
                </a:solidFill>
              </a:rPr>
              <a:t>that</a:t>
            </a:r>
            <a:r>
              <a:rPr lang="it-IT" sz="1200" b="1" i="1" dirty="0">
                <a:solidFill>
                  <a:schemeClr val="bg1"/>
                </a:solidFill>
              </a:rPr>
              <a:t> </a:t>
            </a:r>
            <a:r>
              <a:rPr lang="it-IT" sz="1200" b="1" i="1" dirty="0" err="1">
                <a:solidFill>
                  <a:schemeClr val="bg1"/>
                </a:solidFill>
              </a:rPr>
              <a:t>enable</a:t>
            </a:r>
            <a:r>
              <a:rPr lang="it-IT" sz="1200" b="1" i="1" dirty="0">
                <a:solidFill>
                  <a:schemeClr val="bg1"/>
                </a:solidFill>
              </a:rPr>
              <a:t> open </a:t>
            </a:r>
            <a:r>
              <a:rPr lang="it-IT" sz="1200" b="1" i="1" dirty="0" err="1">
                <a:solidFill>
                  <a:schemeClr val="bg1"/>
                </a:solidFill>
              </a:rPr>
              <a:t>sharing</a:t>
            </a:r>
            <a:r>
              <a:rPr lang="it-IT" sz="1200" b="1" i="1" dirty="0">
                <a:solidFill>
                  <a:schemeClr val="bg1"/>
                </a:solidFill>
              </a:rPr>
              <a:t> and re-use of data</a:t>
            </a:r>
          </a:p>
        </p:txBody>
      </p:sp>
      <p:sp>
        <p:nvSpPr>
          <p:cNvPr id="14" name="CasellaDiTesto 1">
            <a:extLst>
              <a:ext uri="{FF2B5EF4-FFF2-40B4-BE49-F238E27FC236}">
                <a16:creationId xmlns:a16="http://schemas.microsoft.com/office/drawing/2014/main" id="{0BE76CF8-7F44-4549-91DF-BCFE36D418DD}"/>
              </a:ext>
            </a:extLst>
          </p:cNvPr>
          <p:cNvSpPr txBox="1"/>
          <p:nvPr/>
        </p:nvSpPr>
        <p:spPr>
          <a:xfrm>
            <a:off x="7872725" y="1418417"/>
            <a:ext cx="2157799" cy="1205660"/>
          </a:xfrm>
          <a:prstGeom prst="rect">
            <a:avLst/>
          </a:prstGeom>
          <a:solidFill>
            <a:srgbClr val="DCE8DC"/>
          </a:solidFill>
        </p:spPr>
        <p:txBody>
          <a:bodyPr wrap="square" tIns="216000" bIns="216000" rtlCol="0">
            <a:spAutoFit/>
          </a:bodyPr>
          <a:lstStyle/>
          <a:p>
            <a:pPr algn="ctr">
              <a:lnSpc>
                <a:spcPts val="1500"/>
              </a:lnSpc>
            </a:pPr>
            <a:r>
              <a:rPr lang="it-IT" sz="1400" b="1" dirty="0">
                <a:solidFill>
                  <a:srgbClr val="40BA36"/>
                </a:solidFill>
              </a:rPr>
              <a:t>75 FLAGSHIP OUTPUTS</a:t>
            </a: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including</a:t>
            </a:r>
            <a:r>
              <a:rPr lang="it-IT" sz="1400" dirty="0">
                <a:ea typeface="BatangChe" panose="02030609000101010101" pitchFamily="49" charset="-127"/>
              </a:rPr>
              <a:t> 8 ICT Technical </a:t>
            </a:r>
            <a:r>
              <a:rPr lang="it-IT" sz="1400" dirty="0" err="1">
                <a:ea typeface="BatangChe" panose="02030609000101010101" pitchFamily="49" charset="-127"/>
              </a:rPr>
              <a:t>Specifications</a:t>
            </a:r>
            <a:endParaRPr lang="it-IT" sz="1400" dirty="0">
              <a:ea typeface="BatangChe" panose="02030609000101010101" pitchFamily="49" charset="-127"/>
            </a:endParaRPr>
          </a:p>
        </p:txBody>
      </p:sp>
      <p:sp>
        <p:nvSpPr>
          <p:cNvPr id="15" name="CasellaDiTesto 15">
            <a:extLst>
              <a:ext uri="{FF2B5EF4-FFF2-40B4-BE49-F238E27FC236}">
                <a16:creationId xmlns:a16="http://schemas.microsoft.com/office/drawing/2014/main" id="{78A7C49A-94F7-7148-8CE8-BF9320B9C07E}"/>
              </a:ext>
            </a:extLst>
          </p:cNvPr>
          <p:cNvSpPr txBox="1"/>
          <p:nvPr/>
        </p:nvSpPr>
        <p:spPr>
          <a:xfrm>
            <a:off x="10033000" y="1421104"/>
            <a:ext cx="2157799" cy="1211431"/>
          </a:xfrm>
          <a:prstGeom prst="rect">
            <a:avLst/>
          </a:prstGeom>
          <a:solidFill>
            <a:srgbClr val="869EA6"/>
          </a:solidFill>
        </p:spPr>
        <p:txBody>
          <a:bodyPr wrap="square" lIns="90000" tIns="216000" rIns="90000" bIns="216000" rtlCol="0">
            <a:spAutoFit/>
          </a:bodyPr>
          <a:lstStyle/>
          <a:p>
            <a:pPr algn="ctr">
              <a:lnSpc>
                <a:spcPts val="1500"/>
              </a:lnSpc>
            </a:pPr>
            <a:r>
              <a:rPr lang="it-IT" sz="1600" b="1" dirty="0">
                <a:solidFill>
                  <a:srgbClr val="DCE8DC"/>
                </a:solidFill>
              </a:rPr>
              <a:t>200+ ADOPTION CASES</a:t>
            </a:r>
            <a:endParaRPr lang="it-IT" sz="1050" b="1" dirty="0">
              <a:solidFill>
                <a:srgbClr val="DCE8DC"/>
              </a:solidFill>
            </a:endParaRPr>
          </a:p>
          <a:p>
            <a:pPr algn="ctr">
              <a:lnSpc>
                <a:spcPts val="1500"/>
              </a:lnSpc>
            </a:pPr>
            <a:endParaRPr lang="it-IT" b="1" dirty="0">
              <a:solidFill>
                <a:srgbClr val="40BA36"/>
              </a:solidFill>
            </a:endParaRPr>
          </a:p>
          <a:p>
            <a:pPr algn="ctr">
              <a:lnSpc>
                <a:spcPts val="1500"/>
              </a:lnSpc>
            </a:pPr>
            <a:r>
              <a:rPr lang="it-IT" sz="1400" dirty="0" err="1">
                <a:ea typeface="BatangChe" panose="02030609000101010101" pitchFamily="49" charset="-127"/>
              </a:rPr>
              <a:t>across</a:t>
            </a:r>
            <a:r>
              <a:rPr lang="it-IT" sz="1400" dirty="0">
                <a:ea typeface="BatangChe" panose="02030609000101010101" pitchFamily="49" charset="-127"/>
              </a:rPr>
              <a:t> multiple </a:t>
            </a:r>
            <a:r>
              <a:rPr lang="it-IT" sz="1400" dirty="0" err="1">
                <a:ea typeface="BatangChe" panose="02030609000101010101" pitchFamily="49" charset="-127"/>
              </a:rPr>
              <a:t>disciplines</a:t>
            </a:r>
            <a:r>
              <a:rPr lang="it-IT" sz="1400" dirty="0">
                <a:ea typeface="BatangChe" panose="02030609000101010101" pitchFamily="49" charset="-127"/>
              </a:rPr>
              <a:t>, </a:t>
            </a:r>
            <a:r>
              <a:rPr lang="it-IT" sz="1400" dirty="0" err="1">
                <a:ea typeface="BatangChe" panose="02030609000101010101" pitchFamily="49" charset="-127"/>
              </a:rPr>
              <a:t>organisations</a:t>
            </a:r>
            <a:r>
              <a:rPr lang="it-IT" sz="1400" dirty="0">
                <a:ea typeface="BatangChe" panose="02030609000101010101" pitchFamily="49" charset="-127"/>
              </a:rPr>
              <a:t> &amp; </a:t>
            </a:r>
            <a:r>
              <a:rPr lang="it-IT" sz="1400" dirty="0" err="1">
                <a:ea typeface="BatangChe" panose="02030609000101010101" pitchFamily="49" charset="-127"/>
              </a:rPr>
              <a:t>countries</a:t>
            </a:r>
            <a:endParaRPr lang="it-IT" sz="1400" dirty="0">
              <a:ea typeface="BatangChe" panose="02030609000101010101" pitchFamily="49" charset="-127"/>
            </a:endParaRPr>
          </a:p>
        </p:txBody>
      </p:sp>
      <p:sp>
        <p:nvSpPr>
          <p:cNvPr id="16" name="CasellaDiTesto 16">
            <a:extLst>
              <a:ext uri="{FF2B5EF4-FFF2-40B4-BE49-F238E27FC236}">
                <a16:creationId xmlns:a16="http://schemas.microsoft.com/office/drawing/2014/main" id="{6BE71C56-1FB1-5948-8B24-1DF2DE0BBAE3}"/>
              </a:ext>
            </a:extLst>
          </p:cNvPr>
          <p:cNvSpPr txBox="1"/>
          <p:nvPr/>
        </p:nvSpPr>
        <p:spPr>
          <a:xfrm>
            <a:off x="7883471" y="2542655"/>
            <a:ext cx="4319277" cy="1575752"/>
          </a:xfrm>
          <a:prstGeom prst="rect">
            <a:avLst/>
          </a:prstGeom>
          <a:solidFill>
            <a:srgbClr val="40BA36"/>
          </a:solidFill>
        </p:spPr>
        <p:txBody>
          <a:bodyPr wrap="square" lIns="0" tIns="288000" rIns="0" bIns="216000" rtlCol="0">
            <a:spAutoFit/>
          </a:bodyPr>
          <a:lstStyle/>
          <a:p>
            <a:pPr algn="ctr">
              <a:lnSpc>
                <a:spcPts val="1400"/>
              </a:lnSpc>
            </a:pPr>
            <a:r>
              <a:rPr lang="it-IT" sz="1600" b="1" dirty="0"/>
              <a:t>91 GROUPS WORKING ON GLOBAL DATA INTEROPERABILITY CHALLENGES</a:t>
            </a:r>
            <a:endParaRPr lang="it-IT" sz="1050" b="1" dirty="0"/>
          </a:p>
          <a:p>
            <a:pPr algn="ctr">
              <a:lnSpc>
                <a:spcPts val="1260"/>
              </a:lnSpc>
            </a:pPr>
            <a:endParaRPr lang="it-IT" b="1" dirty="0">
              <a:solidFill>
                <a:srgbClr val="40BA36"/>
              </a:solidFill>
              <a:highlight>
                <a:srgbClr val="FFFF00"/>
              </a:highlight>
            </a:endParaRPr>
          </a:p>
          <a:p>
            <a:pPr algn="ctr">
              <a:lnSpc>
                <a:spcPts val="1360"/>
              </a:lnSpc>
            </a:pPr>
            <a:r>
              <a:rPr lang="it-IT" sz="1400" b="1" dirty="0">
                <a:solidFill>
                  <a:schemeClr val="bg1"/>
                </a:solidFill>
                <a:ea typeface="BatangChe" panose="02030609000101010101" pitchFamily="49" charset="-127"/>
              </a:rPr>
              <a:t>33 Working Groups </a:t>
            </a:r>
          </a:p>
          <a:p>
            <a:pPr algn="ctr">
              <a:lnSpc>
                <a:spcPts val="1360"/>
              </a:lnSpc>
            </a:pPr>
            <a:r>
              <a:rPr lang="it-IT" sz="1400" b="1" dirty="0">
                <a:solidFill>
                  <a:schemeClr val="bg1"/>
                </a:solidFill>
                <a:ea typeface="BatangChe" panose="02030609000101010101" pitchFamily="49" charset="-127"/>
              </a:rPr>
              <a:t>57 </a:t>
            </a:r>
            <a:r>
              <a:rPr lang="it-IT" sz="1400" b="1" dirty="0" err="1">
                <a:solidFill>
                  <a:schemeClr val="bg1"/>
                </a:solidFill>
                <a:ea typeface="BatangChe" panose="02030609000101010101" pitchFamily="49" charset="-127"/>
              </a:rPr>
              <a:t>Interest</a:t>
            </a:r>
            <a:r>
              <a:rPr lang="it-IT" sz="1400" b="1" dirty="0">
                <a:solidFill>
                  <a:schemeClr val="bg1"/>
                </a:solidFill>
                <a:ea typeface="BatangChe" panose="02030609000101010101" pitchFamily="49" charset="-127"/>
              </a:rPr>
              <a:t> Groups</a:t>
            </a:r>
          </a:p>
          <a:p>
            <a:pPr algn="ctr">
              <a:lnSpc>
                <a:spcPts val="1360"/>
              </a:lnSpc>
            </a:pPr>
            <a:r>
              <a:rPr lang="it-IT" sz="1400" b="1" dirty="0">
                <a:solidFill>
                  <a:schemeClr val="bg1"/>
                </a:solidFill>
                <a:ea typeface="BatangChe" panose="02030609000101010101" pitchFamily="49" charset="-127"/>
              </a:rPr>
              <a:t>1 Community of </a:t>
            </a:r>
            <a:r>
              <a:rPr lang="it-IT" sz="1400" b="1" dirty="0" err="1">
                <a:solidFill>
                  <a:schemeClr val="bg1"/>
                </a:solidFill>
                <a:ea typeface="BatangChe" panose="02030609000101010101" pitchFamily="49" charset="-127"/>
              </a:rPr>
              <a:t>Practice</a:t>
            </a:r>
            <a:endParaRPr lang="it-IT" sz="1400" b="1" dirty="0">
              <a:solidFill>
                <a:schemeClr val="bg1"/>
              </a:solidFill>
              <a:ea typeface="BatangChe" panose="02030609000101010101" pitchFamily="49" charset="-127"/>
            </a:endParaRPr>
          </a:p>
        </p:txBody>
      </p:sp>
      <p:sp>
        <p:nvSpPr>
          <p:cNvPr id="17" name="CasellaDiTesto 18">
            <a:extLst>
              <a:ext uri="{FF2B5EF4-FFF2-40B4-BE49-F238E27FC236}">
                <a16:creationId xmlns:a16="http://schemas.microsoft.com/office/drawing/2014/main" id="{DBF941B7-2C30-2D46-B4B3-E2C987DBB23D}"/>
              </a:ext>
            </a:extLst>
          </p:cNvPr>
          <p:cNvSpPr txBox="1"/>
          <p:nvPr/>
        </p:nvSpPr>
        <p:spPr>
          <a:xfrm>
            <a:off x="7871522" y="4034212"/>
            <a:ext cx="4319277" cy="1551909"/>
          </a:xfrm>
          <a:prstGeom prst="rect">
            <a:avLst/>
          </a:prstGeom>
          <a:solidFill>
            <a:srgbClr val="DCE8DC"/>
          </a:solidFill>
        </p:spPr>
        <p:txBody>
          <a:bodyPr wrap="square" lIns="0" tIns="216000" rIns="0" bIns="216000" rtlCol="0">
            <a:spAutoFit/>
          </a:bodyPr>
          <a:lstStyle/>
          <a:p>
            <a:pPr algn="ctr">
              <a:lnSpc>
                <a:spcPts val="1600"/>
              </a:lnSpc>
            </a:pPr>
            <a:r>
              <a:rPr lang="en-US" sz="1600" b="1" dirty="0"/>
              <a:t>13,923</a:t>
            </a:r>
            <a:r>
              <a:rPr lang="it-IT" sz="1600" b="1" dirty="0"/>
              <a:t> INDIVIDUAL MEMBERS FROM 151 COUNTRIES</a:t>
            </a:r>
            <a:endParaRPr lang="it-IT" sz="1050" b="1" dirty="0"/>
          </a:p>
          <a:p>
            <a:pPr algn="ctr">
              <a:lnSpc>
                <a:spcPts val="1260"/>
              </a:lnSpc>
            </a:pPr>
            <a:endParaRPr lang="it-IT" b="1" dirty="0">
              <a:solidFill>
                <a:srgbClr val="40BA36"/>
              </a:solidFill>
            </a:endParaRPr>
          </a:p>
          <a:p>
            <a:pPr algn="ctr">
              <a:lnSpc>
                <a:spcPts val="1360"/>
              </a:lnSpc>
            </a:pPr>
            <a:r>
              <a:rPr lang="it-IT" sz="1300" b="1" dirty="0">
                <a:solidFill>
                  <a:srgbClr val="626B61"/>
                </a:solidFill>
                <a:ea typeface="BatangChe" panose="02030609000101010101" pitchFamily="49" charset="-127"/>
              </a:rPr>
              <a:t>69% Academia &amp; </a:t>
            </a:r>
            <a:r>
              <a:rPr lang="it-IT" sz="1300" b="1" dirty="0" err="1">
                <a:solidFill>
                  <a:srgbClr val="626B61"/>
                </a:solidFill>
                <a:ea typeface="BatangChe" panose="02030609000101010101" pitchFamily="49" charset="-127"/>
              </a:rPr>
              <a:t>Research</a:t>
            </a:r>
            <a:endParaRPr lang="it-IT" sz="1300" b="1" dirty="0">
              <a:solidFill>
                <a:srgbClr val="626B61"/>
              </a:solidFill>
              <a:ea typeface="BatangChe" panose="02030609000101010101" pitchFamily="49" charset="-127"/>
            </a:endParaRPr>
          </a:p>
          <a:p>
            <a:pPr algn="ctr">
              <a:lnSpc>
                <a:spcPts val="1360"/>
              </a:lnSpc>
            </a:pPr>
            <a:r>
              <a:rPr lang="it-IT" sz="1300" b="1" dirty="0">
                <a:solidFill>
                  <a:srgbClr val="626B61"/>
                </a:solidFill>
                <a:ea typeface="BatangChe" panose="02030609000101010101" pitchFamily="49" charset="-127"/>
              </a:rPr>
              <a:t>14% Public Administration</a:t>
            </a:r>
          </a:p>
          <a:p>
            <a:pPr algn="ctr">
              <a:lnSpc>
                <a:spcPts val="1360"/>
              </a:lnSpc>
            </a:pPr>
            <a:r>
              <a:rPr lang="it-IT" sz="1300" b="1" dirty="0">
                <a:solidFill>
                  <a:srgbClr val="626B61"/>
                </a:solidFill>
                <a:ea typeface="BatangChe" panose="02030609000101010101" pitchFamily="49" charset="-127"/>
              </a:rPr>
              <a:t>11% Enterprise &amp; </a:t>
            </a:r>
            <a:r>
              <a:rPr lang="it-IT" sz="1300" b="1" dirty="0" err="1">
                <a:solidFill>
                  <a:srgbClr val="626B61"/>
                </a:solidFill>
                <a:ea typeface="BatangChe" panose="02030609000101010101" pitchFamily="49" charset="-127"/>
              </a:rPr>
              <a:t>Industry</a:t>
            </a:r>
            <a:endParaRPr lang="it-IT" sz="1300" b="1" dirty="0">
              <a:solidFill>
                <a:srgbClr val="626B61"/>
              </a:solidFill>
              <a:ea typeface="BatangChe" panose="02030609000101010101" pitchFamily="49" charset="-127"/>
            </a:endParaRPr>
          </a:p>
        </p:txBody>
      </p:sp>
      <p:sp>
        <p:nvSpPr>
          <p:cNvPr id="18" name="CasellaDiTesto 19">
            <a:extLst>
              <a:ext uri="{FF2B5EF4-FFF2-40B4-BE49-F238E27FC236}">
                <a16:creationId xmlns:a16="http://schemas.microsoft.com/office/drawing/2014/main" id="{7732DBC3-B1DE-694B-A61A-C0B7CFD0FFA0}"/>
              </a:ext>
            </a:extLst>
          </p:cNvPr>
          <p:cNvSpPr txBox="1"/>
          <p:nvPr/>
        </p:nvSpPr>
        <p:spPr>
          <a:xfrm>
            <a:off x="7883471" y="5528542"/>
            <a:ext cx="4319277" cy="795291"/>
          </a:xfrm>
          <a:prstGeom prst="rect">
            <a:avLst/>
          </a:prstGeom>
          <a:solidFill>
            <a:srgbClr val="40BA36"/>
          </a:solidFill>
        </p:spPr>
        <p:txBody>
          <a:bodyPr wrap="square" lIns="0" tIns="216000" rIns="0" bIns="216000" rtlCol="0">
            <a:spAutoFit/>
          </a:bodyPr>
          <a:lstStyle/>
          <a:p>
            <a:pPr algn="ctr">
              <a:lnSpc>
                <a:spcPts val="1400"/>
              </a:lnSpc>
            </a:pPr>
            <a:r>
              <a:rPr lang="it-IT" sz="1300" b="1" dirty="0"/>
              <a:t>71 ORGANISATIONAL MEMBERS </a:t>
            </a:r>
          </a:p>
          <a:p>
            <a:pPr algn="ctr">
              <a:lnSpc>
                <a:spcPts val="1400"/>
              </a:lnSpc>
            </a:pPr>
            <a:r>
              <a:rPr lang="it-IT" sz="1300" b="1" dirty="0"/>
              <a:t>12 AFFILIATE MEMBERS</a:t>
            </a:r>
          </a:p>
        </p:txBody>
      </p:sp>
    </p:spTree>
    <p:extLst>
      <p:ext uri="{BB962C8B-B14F-4D97-AF65-F5344CB8AC3E}">
        <p14:creationId xmlns:p14="http://schemas.microsoft.com/office/powerpoint/2010/main" val="2695664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30</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sp>
        <p:nvSpPr>
          <p:cNvPr id="4" name="Right Triangle 3">
            <a:extLst>
              <a:ext uri="{FF2B5EF4-FFF2-40B4-BE49-F238E27FC236}">
                <a16:creationId xmlns:a16="http://schemas.microsoft.com/office/drawing/2014/main" id="{DA657010-3A51-2A4B-90E4-126BA3028653}"/>
              </a:ext>
            </a:extLst>
          </p:cNvPr>
          <p:cNvSpPr/>
          <p:nvPr/>
        </p:nvSpPr>
        <p:spPr>
          <a:xfrm rot="10800000">
            <a:off x="6757214"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7"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517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89E6-A045-464D-8B8F-00BE2B137B7A}"/>
              </a:ext>
            </a:extLst>
          </p:cNvPr>
          <p:cNvSpPr>
            <a:spLocks noGrp="1"/>
          </p:cNvSpPr>
          <p:nvPr>
            <p:ph type="title"/>
          </p:nvPr>
        </p:nvSpPr>
        <p:spPr>
          <a:xfrm>
            <a:off x="2316073" y="318437"/>
            <a:ext cx="4288973" cy="1114246"/>
          </a:xfrm>
        </p:spPr>
        <p:txBody>
          <a:bodyPr>
            <a:normAutofit/>
          </a:bodyPr>
          <a:lstStyle/>
          <a:p>
            <a:r>
              <a:rPr lang="en-GB" sz="5400" dirty="0">
                <a:solidFill>
                  <a:srgbClr val="298F1F"/>
                </a:solidFill>
                <a:latin typeface="+mn-lt"/>
              </a:rPr>
              <a:t>What is RDA?</a:t>
            </a:r>
          </a:p>
        </p:txBody>
      </p:sp>
      <p:sp>
        <p:nvSpPr>
          <p:cNvPr id="5" name="Slide Number Placeholder 4">
            <a:extLst>
              <a:ext uri="{FF2B5EF4-FFF2-40B4-BE49-F238E27FC236}">
                <a16:creationId xmlns:a16="http://schemas.microsoft.com/office/drawing/2014/main" id="{4BB3E980-2735-3E4B-9973-4B65712C5A00}"/>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4</a:t>
            </a:fld>
            <a:endParaRPr lang="en-GB"/>
          </a:p>
        </p:txBody>
      </p:sp>
      <p:sp>
        <p:nvSpPr>
          <p:cNvPr id="8" name="Footer Placeholder 4">
            <a:extLst>
              <a:ext uri="{FF2B5EF4-FFF2-40B4-BE49-F238E27FC236}">
                <a16:creationId xmlns:a16="http://schemas.microsoft.com/office/drawing/2014/main" id="{55511FAD-3F8E-F84A-95B9-955CC6693DC2}"/>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Content Placeholder 2">
            <a:extLst>
              <a:ext uri="{FF2B5EF4-FFF2-40B4-BE49-F238E27FC236}">
                <a16:creationId xmlns:a16="http://schemas.microsoft.com/office/drawing/2014/main" id="{20D3A94B-DF3C-6947-97F6-985F4D924B24}"/>
              </a:ext>
            </a:extLst>
          </p:cNvPr>
          <p:cNvSpPr txBox="1">
            <a:spLocks/>
          </p:cNvSpPr>
          <p:nvPr/>
        </p:nvSpPr>
        <p:spPr>
          <a:xfrm>
            <a:off x="790456" y="1825652"/>
            <a:ext cx="10611087" cy="2268008"/>
          </a:xfrm>
          <a:prstGeom prst="rect">
            <a:avLst/>
          </a:prstGeom>
        </p:spPr>
        <p:txBody>
          <a:bodyPr vert="horz" lIns="0" tIns="45720" rIns="0" bIns="45720" rtlCol="0">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RDA is an international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member-based organization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focused on the development of infrastructure and community activities that reduce barriers to data sharing and exchange, and the acceleration of data-driven innovation worldwide.</a:t>
            </a: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b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b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With more than 13,900 members globally representing 151 countries, RDA includes </a:t>
            </a:r>
            <a:r>
              <a:rPr kumimoji="0" lang="en-GB" sz="24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researchers, scientists and data science professionals </a:t>
            </a:r>
            <a:r>
              <a:rPr kumimoji="0" lang="en-GB" sz="24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working in multiple disciplines, domains and thematic fields and from different types of organisations across the globe.</a:t>
            </a:r>
          </a:p>
        </p:txBody>
      </p:sp>
      <p:sp>
        <p:nvSpPr>
          <p:cNvPr id="12" name="Content Placeholder 21">
            <a:extLst>
              <a:ext uri="{FF2B5EF4-FFF2-40B4-BE49-F238E27FC236}">
                <a16:creationId xmlns:a16="http://schemas.microsoft.com/office/drawing/2014/main" id="{70DFCDB1-639E-1846-9237-FCF89D54DDF1}"/>
              </a:ext>
            </a:extLst>
          </p:cNvPr>
          <p:cNvSpPr txBox="1">
            <a:spLocks/>
          </p:cNvSpPr>
          <p:nvPr/>
        </p:nvSpPr>
        <p:spPr>
          <a:xfrm>
            <a:off x="838200" y="4794858"/>
            <a:ext cx="10738777" cy="1112701"/>
          </a:xfrm>
          <a:prstGeom prst="rect">
            <a:avLst/>
          </a:prstGeom>
          <a:solidFill>
            <a:srgbClr val="298F1F"/>
          </a:solidFill>
          <a:ln w="25400" cap="flat" cmpd="sng" algn="ctr">
            <a:solidFill>
              <a:sysClr val="window" lastClr="FFFFFF"/>
            </a:solidFill>
            <a:prstDash val="solid"/>
          </a:ln>
          <a:effectLst/>
        </p:spPr>
        <p:txBody>
          <a:bodyPr vert="horz" lIns="108000" tIns="180000" rIns="108000" bIns="180000" rtlCol="0">
            <a:normAutofit lnSpcReduction="10000"/>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37A76F">
                  <a:lumMod val="75000"/>
                </a:srgbClr>
              </a:buClr>
              <a:buSzTx/>
              <a:buFontTx/>
              <a:buNone/>
              <a:tabLst/>
              <a:defRPr/>
            </a:pPr>
            <a:r>
              <a:rPr kumimoji="0" lang="en-GB" sz="1800" b="1" i="1" u="none" strike="noStrike" kern="1200" cap="none" spc="0" normalizeH="0" baseline="0" noProof="0" dirty="0">
                <a:ln>
                  <a:noFill/>
                </a:ln>
                <a:solidFill>
                  <a:schemeClr val="bg1"/>
                </a:solidFill>
                <a:effectLst/>
                <a:uLnTx/>
                <a:uFillTx/>
                <a:latin typeface="Calibri"/>
                <a:ea typeface="+mn-ea"/>
                <a:cs typeface="+mn-cs"/>
              </a:rPr>
              <a:t>RDA is building the social and technical bridges that enable open sharing of data to achieve its vision of researchers and innovators openly sharing data across technologies, disciplines, and countries to address the grand challenges of society.</a:t>
            </a:r>
          </a:p>
        </p:txBody>
      </p:sp>
      <p:sp>
        <p:nvSpPr>
          <p:cNvPr id="4" name="Triangle 3">
            <a:extLst>
              <a:ext uri="{FF2B5EF4-FFF2-40B4-BE49-F238E27FC236}">
                <a16:creationId xmlns:a16="http://schemas.microsoft.com/office/drawing/2014/main" id="{A2D93569-626F-7248-B001-19D518739DCB}"/>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882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85F5-655F-AA48-888C-F54EFCF412D8}"/>
              </a:ext>
            </a:extLst>
          </p:cNvPr>
          <p:cNvSpPr>
            <a:spLocks noGrp="1"/>
          </p:cNvSpPr>
          <p:nvPr>
            <p:ph type="title"/>
          </p:nvPr>
        </p:nvSpPr>
        <p:spPr>
          <a:xfrm>
            <a:off x="2045408" y="361082"/>
            <a:ext cx="9351936" cy="1094450"/>
          </a:xfrm>
        </p:spPr>
        <p:txBody>
          <a:bodyPr>
            <a:normAutofit/>
          </a:bodyPr>
          <a:lstStyle/>
          <a:p>
            <a:r>
              <a:rPr lang="en-GB" sz="5400" dirty="0">
                <a:solidFill>
                  <a:srgbClr val="298F1F"/>
                </a:solidFill>
                <a:latin typeface="+mn-lt"/>
              </a:rPr>
              <a:t>What does RDA do?</a:t>
            </a:r>
          </a:p>
        </p:txBody>
      </p:sp>
      <p:sp>
        <p:nvSpPr>
          <p:cNvPr id="3" name="Content Placeholder 2">
            <a:extLst>
              <a:ext uri="{FF2B5EF4-FFF2-40B4-BE49-F238E27FC236}">
                <a16:creationId xmlns:a16="http://schemas.microsoft.com/office/drawing/2014/main" id="{9A7E8F3B-3A5B-6E47-A84C-EAE51E29ED4E}"/>
              </a:ext>
            </a:extLst>
          </p:cNvPr>
          <p:cNvSpPr>
            <a:spLocks noGrp="1"/>
          </p:cNvSpPr>
          <p:nvPr>
            <p:ph idx="1"/>
          </p:nvPr>
        </p:nvSpPr>
        <p:spPr>
          <a:xfrm>
            <a:off x="668078" y="3970713"/>
            <a:ext cx="11729485" cy="2752622"/>
          </a:xfrm>
        </p:spPr>
        <p:txBody>
          <a:bodyPr numCol="2">
            <a:normAutofit fontScale="92500"/>
          </a:bodyPr>
          <a:lstStyle/>
          <a:p>
            <a:r>
              <a:rPr lang="en-GB" dirty="0"/>
              <a:t> Reproducibility</a:t>
            </a:r>
          </a:p>
          <a:p>
            <a:r>
              <a:rPr lang="en-GB" dirty="0"/>
              <a:t> Data preservation</a:t>
            </a:r>
          </a:p>
          <a:p>
            <a:r>
              <a:rPr lang="en-GB" dirty="0"/>
              <a:t> Best practices for domain repositories</a:t>
            </a:r>
          </a:p>
          <a:p>
            <a:r>
              <a:rPr lang="en-GB" dirty="0"/>
              <a:t> Legal interoperability</a:t>
            </a:r>
            <a:br>
              <a:rPr lang="en-GB" dirty="0"/>
            </a:br>
            <a:br>
              <a:rPr lang="en-GB" dirty="0"/>
            </a:br>
            <a:endParaRPr lang="en-GB" dirty="0"/>
          </a:p>
          <a:p>
            <a:r>
              <a:rPr lang="en-GB" dirty="0"/>
              <a:t> Data citation</a:t>
            </a:r>
          </a:p>
          <a:p>
            <a:r>
              <a:rPr lang="en-GB" dirty="0"/>
              <a:t> Data type registries</a:t>
            </a:r>
          </a:p>
          <a:p>
            <a:r>
              <a:rPr lang="en-GB" dirty="0"/>
              <a:t> Metadata</a:t>
            </a:r>
          </a:p>
          <a:p>
            <a:r>
              <a:rPr lang="en-GB" dirty="0"/>
              <a:t> and so many more!</a:t>
            </a:r>
          </a:p>
          <a:p>
            <a:endParaRPr lang="en-GB" dirty="0"/>
          </a:p>
          <a:p>
            <a:endParaRPr lang="en-GB" dirty="0"/>
          </a:p>
        </p:txBody>
      </p:sp>
      <p:sp>
        <p:nvSpPr>
          <p:cNvPr id="6" name="Slide Number Placeholder 5">
            <a:extLst>
              <a:ext uri="{FF2B5EF4-FFF2-40B4-BE49-F238E27FC236}">
                <a16:creationId xmlns:a16="http://schemas.microsoft.com/office/drawing/2014/main" id="{26DC232F-4663-2440-A82C-4FDB39D15CD1}"/>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11" name="Footer Placeholder 4">
            <a:extLst>
              <a:ext uri="{FF2B5EF4-FFF2-40B4-BE49-F238E27FC236}">
                <a16:creationId xmlns:a16="http://schemas.microsoft.com/office/drawing/2014/main" id="{5B8EDD0D-3DA7-7C43-A83F-50D09985082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2">
            <a:extLst>
              <a:ext uri="{FF2B5EF4-FFF2-40B4-BE49-F238E27FC236}">
                <a16:creationId xmlns:a16="http://schemas.microsoft.com/office/drawing/2014/main" id="{DF064877-85E9-EF4E-87D0-9ED1680EFD3B}"/>
              </a:ext>
            </a:extLst>
          </p:cNvPr>
          <p:cNvSpPr txBox="1">
            <a:spLocks/>
          </p:cNvSpPr>
          <p:nvPr/>
        </p:nvSpPr>
        <p:spPr>
          <a:xfrm>
            <a:off x="838200" y="1556656"/>
            <a:ext cx="10723536" cy="1405205"/>
          </a:xfrm>
          <a:prstGeom prst="rect">
            <a:avLst/>
          </a:prstGeom>
          <a:solidFill>
            <a:srgbClr val="298F1F"/>
          </a:solidFill>
          <a:ln>
            <a:noFill/>
          </a:ln>
        </p:spPr>
        <p:txBody>
          <a:bodyPr vert="horz" lIns="108000" tIns="180000" rIns="10800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Clr>
                <a:srgbClr val="99CB38"/>
              </a:buClr>
              <a:defRPr/>
            </a:pPr>
            <a:r>
              <a:rPr lang="en-GB" b="1" i="1" dirty="0">
                <a:solidFill>
                  <a:schemeClr val="bg1"/>
                </a:solidFill>
              </a:rPr>
              <a:t>Members come together through self-formed, volunteer and focused Working Groups and exploratory Interest Groups to </a:t>
            </a:r>
            <a:r>
              <a:rPr kumimoji="0" lang="en-GB" b="1" i="1" u="none" strike="noStrike" kern="1200" cap="none" spc="0" normalizeH="0" baseline="0" noProof="0" dirty="0">
                <a:ln>
                  <a:noFill/>
                </a:ln>
                <a:solidFill>
                  <a:schemeClr val="bg1"/>
                </a:solidFill>
                <a:effectLst/>
                <a:uLnTx/>
                <a:uFillTx/>
                <a:latin typeface="Calibri"/>
                <a:ea typeface="+mn-ea"/>
                <a:cs typeface="+mn-cs"/>
              </a:rPr>
              <a:t>exchange knowledge, share discoveries, discuss barriers and potential solutions, explore and define policies and test as well as harmonise standards to enhance and facilitate global data sharing &amp; re-use.</a:t>
            </a:r>
          </a:p>
        </p:txBody>
      </p:sp>
      <p:sp>
        <p:nvSpPr>
          <p:cNvPr id="10" name="Triangle 9">
            <a:extLst>
              <a:ext uri="{FF2B5EF4-FFF2-40B4-BE49-F238E27FC236}">
                <a16:creationId xmlns:a16="http://schemas.microsoft.com/office/drawing/2014/main" id="{E3493CC9-6E6A-9147-B6FF-246812F3938E}"/>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2B1E85-6BB1-6B45-B518-E4F65402DD96}"/>
              </a:ext>
            </a:extLst>
          </p:cNvPr>
          <p:cNvSpPr/>
          <p:nvPr/>
        </p:nvSpPr>
        <p:spPr>
          <a:xfrm>
            <a:off x="668078" y="3087722"/>
            <a:ext cx="9603264" cy="701731"/>
          </a:xfrm>
          <a:prstGeom prst="rect">
            <a:avLst/>
          </a:prstGeom>
        </p:spPr>
        <p:txBody>
          <a:bodyPr wrap="square">
            <a:spAutoFit/>
          </a:bodyPr>
          <a:lstStyle/>
          <a:p>
            <a:pPr marL="91440" lvl="0" indent="-91440">
              <a:lnSpc>
                <a:spcPct val="90000"/>
              </a:lnSpc>
              <a:spcBef>
                <a:spcPts val="1200"/>
              </a:spcBef>
              <a:spcAft>
                <a:spcPts val="200"/>
              </a:spcAft>
              <a:buClr>
                <a:srgbClr val="99CB38"/>
              </a:buClr>
              <a:buSzPct val="100000"/>
              <a:buFont typeface="Calibri" panose="020F0502020204030204" pitchFamily="34" charset="0"/>
              <a:buChar char=" "/>
              <a:defRPr/>
            </a:pPr>
            <a:r>
              <a:rPr lang="en-GB" sz="2200" dirty="0"/>
              <a:t>RDA members collaborate together across the globe to tackle numerous infrastructure &amp; data sharing challenges related to:</a:t>
            </a:r>
          </a:p>
        </p:txBody>
      </p:sp>
    </p:spTree>
    <p:extLst>
      <p:ext uri="{BB962C8B-B14F-4D97-AF65-F5344CB8AC3E}">
        <p14:creationId xmlns:p14="http://schemas.microsoft.com/office/powerpoint/2010/main" val="193592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771A7-C2D2-7E41-9E21-4591FDC405CB}"/>
              </a:ext>
            </a:extLst>
          </p:cNvPr>
          <p:cNvSpPr>
            <a:spLocks noGrp="1"/>
          </p:cNvSpPr>
          <p:nvPr>
            <p:ph type="title"/>
          </p:nvPr>
        </p:nvSpPr>
        <p:spPr>
          <a:xfrm>
            <a:off x="2209800" y="378240"/>
            <a:ext cx="9351936" cy="1094450"/>
          </a:xfrm>
        </p:spPr>
        <p:txBody>
          <a:bodyPr>
            <a:normAutofit/>
          </a:bodyPr>
          <a:lstStyle/>
          <a:p>
            <a:r>
              <a:rPr lang="en-GB" sz="5400" dirty="0">
                <a:solidFill>
                  <a:srgbClr val="298F1F"/>
                </a:solidFill>
                <a:latin typeface="+mn-lt"/>
              </a:rPr>
              <a:t>Who Can Join RDA?</a:t>
            </a:r>
          </a:p>
        </p:txBody>
      </p:sp>
      <p:sp>
        <p:nvSpPr>
          <p:cNvPr id="3" name="Content Placeholder 2">
            <a:extLst>
              <a:ext uri="{FF2B5EF4-FFF2-40B4-BE49-F238E27FC236}">
                <a16:creationId xmlns:a16="http://schemas.microsoft.com/office/drawing/2014/main" id="{0DB1E22D-59EF-5B43-AFCB-0CF584B0F71A}"/>
              </a:ext>
            </a:extLst>
          </p:cNvPr>
          <p:cNvSpPr>
            <a:spLocks noGrp="1"/>
          </p:cNvSpPr>
          <p:nvPr>
            <p:ph idx="1"/>
          </p:nvPr>
        </p:nvSpPr>
        <p:spPr>
          <a:xfrm>
            <a:off x="838199" y="1472690"/>
            <a:ext cx="10723537" cy="4797633"/>
          </a:xfrm>
        </p:spPr>
        <p:txBody>
          <a:bodyPr>
            <a:normAutofit lnSpcReduction="10000"/>
          </a:bodyPr>
          <a:lstStyle/>
          <a:p>
            <a:pPr marL="201168" lvl="1" indent="0">
              <a:buNone/>
            </a:pPr>
            <a:r>
              <a:rPr lang="en-US" sz="2800" dirty="0"/>
              <a:t>Any individual or organisation, regardless of profession or discipline, with an interest in </a:t>
            </a:r>
            <a:r>
              <a:rPr lang="en-US" sz="2800" b="1" dirty="0"/>
              <a:t>reducing the barriers to the sharing and re-use of data </a:t>
            </a:r>
            <a:r>
              <a:rPr lang="en-US" sz="2800" dirty="0"/>
              <a:t>and who agrees to RDA’s guiding principles of:</a:t>
            </a:r>
            <a:br>
              <a:rPr lang="en-US" sz="2800" dirty="0"/>
            </a:br>
            <a:endParaRPr lang="en-US" sz="2800" dirty="0"/>
          </a:p>
          <a:p>
            <a:r>
              <a:rPr lang="en-GB" sz="2400" dirty="0"/>
              <a:t> Openness</a:t>
            </a:r>
          </a:p>
          <a:p>
            <a:r>
              <a:rPr lang="en-GB" sz="2400" dirty="0"/>
              <a:t> Consensus</a:t>
            </a:r>
          </a:p>
          <a:p>
            <a:r>
              <a:rPr lang="en-GB" sz="2400" dirty="0"/>
              <a:t> Inclusive</a:t>
            </a:r>
          </a:p>
          <a:p>
            <a:r>
              <a:rPr lang="en-GB" sz="2400" dirty="0"/>
              <a:t> Harmonization</a:t>
            </a:r>
          </a:p>
          <a:p>
            <a:r>
              <a:rPr lang="en-GB" sz="2400" dirty="0"/>
              <a:t> Community-driven</a:t>
            </a:r>
          </a:p>
          <a:p>
            <a:r>
              <a:rPr lang="en-GB" sz="2400" dirty="0"/>
              <a:t> Non-profit and technology-neutral</a:t>
            </a:r>
          </a:p>
          <a:p>
            <a:pPr marL="0" indent="0">
              <a:buNone/>
            </a:pPr>
            <a:endParaRPr lang="en-GB" sz="2400" dirty="0"/>
          </a:p>
          <a:p>
            <a:pPr marL="457200" lvl="1" indent="0">
              <a:buNone/>
            </a:pPr>
            <a:r>
              <a:rPr lang="en-GB" b="1" dirty="0">
                <a:solidFill>
                  <a:schemeClr val="accent6">
                    <a:lumMod val="75000"/>
                  </a:schemeClr>
                </a:solidFill>
              </a:rPr>
              <a:t>Individual Membership is free at https://</a:t>
            </a:r>
            <a:r>
              <a:rPr lang="en-GB" b="1" dirty="0" err="1">
                <a:solidFill>
                  <a:schemeClr val="accent6">
                    <a:lumMod val="75000"/>
                  </a:schemeClr>
                </a:solidFill>
              </a:rPr>
              <a:t>www.rd-alliance.org</a:t>
            </a:r>
            <a:r>
              <a:rPr lang="en-GB" b="1" dirty="0">
                <a:solidFill>
                  <a:schemeClr val="accent6">
                    <a:lumMod val="75000"/>
                  </a:schemeClr>
                </a:solidFill>
              </a:rPr>
              <a:t>/user/register</a:t>
            </a:r>
          </a:p>
          <a:p>
            <a:pPr marL="0" indent="0">
              <a:buNone/>
            </a:pPr>
            <a:endParaRPr lang="en-GB" dirty="0"/>
          </a:p>
        </p:txBody>
      </p:sp>
      <p:sp>
        <p:nvSpPr>
          <p:cNvPr id="6" name="Slide Number Placeholder 5">
            <a:extLst>
              <a:ext uri="{FF2B5EF4-FFF2-40B4-BE49-F238E27FC236}">
                <a16:creationId xmlns:a16="http://schemas.microsoft.com/office/drawing/2014/main" id="{F27D42E3-E27B-C340-A65C-58150D103D2F}"/>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7" name="Footer Placeholder 4">
            <a:extLst>
              <a:ext uri="{FF2B5EF4-FFF2-40B4-BE49-F238E27FC236}">
                <a16:creationId xmlns:a16="http://schemas.microsoft.com/office/drawing/2014/main" id="{C4F0289C-0603-7040-89FF-2C55BB94CF85}"/>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Triangle 8">
            <a:extLst>
              <a:ext uri="{FF2B5EF4-FFF2-40B4-BE49-F238E27FC236}">
                <a16:creationId xmlns:a16="http://schemas.microsoft.com/office/drawing/2014/main" id="{C87F1EA5-98DD-CA44-8DCB-C882F45620D3}"/>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40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9B2D-B80D-0E42-94D5-223F751FB625}"/>
              </a:ext>
            </a:extLst>
          </p:cNvPr>
          <p:cNvSpPr>
            <a:spLocks noGrp="1"/>
          </p:cNvSpPr>
          <p:nvPr>
            <p:ph type="title"/>
          </p:nvPr>
        </p:nvSpPr>
        <p:spPr>
          <a:xfrm>
            <a:off x="2318657" y="356433"/>
            <a:ext cx="9873343" cy="1094450"/>
          </a:xfrm>
        </p:spPr>
        <p:txBody>
          <a:bodyPr>
            <a:normAutofit fontScale="90000"/>
          </a:bodyPr>
          <a:lstStyle/>
          <a:p>
            <a:r>
              <a:rPr lang="en-GB" sz="4900" dirty="0">
                <a:solidFill>
                  <a:srgbClr val="298F1F"/>
                </a:solidFill>
                <a:latin typeface="+mn-lt"/>
              </a:rPr>
              <a:t>Why Join RDA as an Individual Member?</a:t>
            </a:r>
          </a:p>
        </p:txBody>
      </p:sp>
      <p:sp>
        <p:nvSpPr>
          <p:cNvPr id="7" name="Content Placeholder 5">
            <a:extLst>
              <a:ext uri="{FF2B5EF4-FFF2-40B4-BE49-F238E27FC236}">
                <a16:creationId xmlns:a16="http://schemas.microsoft.com/office/drawing/2014/main" id="{81994671-ACEC-E246-BE27-967AB647A8D2}"/>
              </a:ext>
            </a:extLst>
          </p:cNvPr>
          <p:cNvSpPr>
            <a:spLocks noGrp="1"/>
          </p:cNvSpPr>
          <p:nvPr>
            <p:ph idx="1"/>
          </p:nvPr>
        </p:nvSpPr>
        <p:spPr>
          <a:xfrm>
            <a:off x="891540" y="1450883"/>
            <a:ext cx="10464032" cy="4284310"/>
          </a:xfrm>
        </p:spPr>
        <p:txBody>
          <a:bodyPr>
            <a:noAutofit/>
          </a:bodyPr>
          <a:lstStyle/>
          <a:p>
            <a:pPr marL="150876" lvl="1" indent="0">
              <a:buNone/>
            </a:pPr>
            <a:r>
              <a:rPr lang="en-US" sz="3200" b="1" dirty="0"/>
              <a:t>Individual Member Benefits</a:t>
            </a:r>
            <a:br>
              <a:rPr lang="en-US" sz="2800" b="1" dirty="0"/>
            </a:br>
            <a:endParaRPr lang="en-US" sz="3200" b="1" i="1" dirty="0"/>
          </a:p>
          <a:p>
            <a:pPr lvl="2">
              <a:tabLst>
                <a:tab pos="342900" algn="l"/>
              </a:tabLst>
            </a:pPr>
            <a:r>
              <a:rPr lang="en-US" sz="2400" b="1" dirty="0"/>
              <a:t>Contribute</a:t>
            </a:r>
            <a:r>
              <a:rPr lang="en-US" sz="2400" dirty="0"/>
              <a:t> to acceleration of data infrastructure development</a:t>
            </a:r>
          </a:p>
          <a:p>
            <a:pPr lvl="2">
              <a:tabLst>
                <a:tab pos="342900" algn="l"/>
              </a:tabLst>
            </a:pPr>
            <a:r>
              <a:rPr lang="en-US" sz="2400" dirty="0"/>
              <a:t>Work and </a:t>
            </a:r>
            <a:r>
              <a:rPr lang="en-US" sz="2400" b="1" dirty="0"/>
              <a:t>share experiences </a:t>
            </a:r>
            <a:r>
              <a:rPr lang="en-US" sz="2400" dirty="0"/>
              <a:t>with collaborators throughout the world</a:t>
            </a:r>
          </a:p>
          <a:p>
            <a:pPr lvl="2">
              <a:tabLst>
                <a:tab pos="342900" algn="l"/>
              </a:tabLst>
            </a:pPr>
            <a:r>
              <a:rPr lang="en-US" sz="2400" b="1" dirty="0"/>
              <a:t>Access</a:t>
            </a:r>
            <a:r>
              <a:rPr lang="en-US" sz="2400" dirty="0"/>
              <a:t> to extraordinary network of colleagues with various levels of experience, perspectives and practices</a:t>
            </a:r>
          </a:p>
          <a:p>
            <a:pPr lvl="2">
              <a:tabLst>
                <a:tab pos="342900" algn="l"/>
              </a:tabLst>
            </a:pPr>
            <a:r>
              <a:rPr lang="en-US" sz="2400" dirty="0"/>
              <a:t>Gain greater </a:t>
            </a:r>
            <a:r>
              <a:rPr lang="en-US" sz="2400" b="1" dirty="0"/>
              <a:t>expertise</a:t>
            </a:r>
            <a:r>
              <a:rPr lang="en-US" sz="2400" dirty="0"/>
              <a:t> in data science regardless of whether one is a student, early or seasoned career professional</a:t>
            </a:r>
          </a:p>
          <a:p>
            <a:pPr lvl="2">
              <a:tabLst>
                <a:tab pos="342900" algn="l"/>
              </a:tabLst>
            </a:pPr>
            <a:r>
              <a:rPr lang="en-US" sz="2400" b="1" dirty="0"/>
              <a:t>Enhance</a:t>
            </a:r>
            <a:r>
              <a:rPr lang="en-US" sz="2400" dirty="0"/>
              <a:t> the quality and effectiveness of personal work and activities</a:t>
            </a:r>
          </a:p>
          <a:p>
            <a:pPr lvl="2">
              <a:tabLst>
                <a:tab pos="342900" algn="l"/>
              </a:tabLst>
            </a:pPr>
            <a:r>
              <a:rPr lang="en-US" sz="2400" b="1" dirty="0"/>
              <a:t>Improve</a:t>
            </a:r>
            <a:r>
              <a:rPr lang="en-US" sz="2400" dirty="0"/>
              <a:t> one’s competitive advantage professionally and positioning oneself for leadership within the broader research community</a:t>
            </a:r>
          </a:p>
        </p:txBody>
      </p:sp>
      <p:sp>
        <p:nvSpPr>
          <p:cNvPr id="6" name="Slide Number Placeholder 5">
            <a:extLst>
              <a:ext uri="{FF2B5EF4-FFF2-40B4-BE49-F238E27FC236}">
                <a16:creationId xmlns:a16="http://schemas.microsoft.com/office/drawing/2014/main" id="{D4575A43-4E1B-1C49-AB9D-0A5CC5E0C25F}"/>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8" name="Footer Placeholder 4">
            <a:extLst>
              <a:ext uri="{FF2B5EF4-FFF2-40B4-BE49-F238E27FC236}">
                <a16:creationId xmlns:a16="http://schemas.microsoft.com/office/drawing/2014/main" id="{7A80B745-C194-C845-9C4C-98550449D73F}"/>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74798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737E-1796-094E-9E82-E6EFC63C1E00}"/>
              </a:ext>
            </a:extLst>
          </p:cNvPr>
          <p:cNvSpPr>
            <a:spLocks noGrp="1"/>
          </p:cNvSpPr>
          <p:nvPr>
            <p:ph type="title"/>
          </p:nvPr>
        </p:nvSpPr>
        <p:spPr>
          <a:xfrm>
            <a:off x="2373086" y="300864"/>
            <a:ext cx="10515600" cy="1128417"/>
          </a:xfrm>
        </p:spPr>
        <p:txBody>
          <a:bodyPr vert="horz" lIns="91440" tIns="45720" rIns="91440" bIns="45720" rtlCol="0" anchor="ctr">
            <a:normAutofit/>
          </a:bodyPr>
          <a:lstStyle/>
          <a:p>
            <a:r>
              <a:rPr lang="en-US" dirty="0">
                <a:solidFill>
                  <a:srgbClr val="298F1F"/>
                </a:solidFill>
                <a:latin typeface="+mn-lt"/>
              </a:rPr>
              <a:t>Who is RDA – Worldwide Growth</a:t>
            </a:r>
          </a:p>
        </p:txBody>
      </p:sp>
      <p:sp>
        <p:nvSpPr>
          <p:cNvPr id="10" name="Footer Placeholder 4">
            <a:extLst>
              <a:ext uri="{FF2B5EF4-FFF2-40B4-BE49-F238E27FC236}">
                <a16:creationId xmlns:a16="http://schemas.microsoft.com/office/drawing/2014/main" id="{B66E992D-4366-4E40-B3F5-308CC14F8DA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1" name="Slide Number Placeholder 5">
            <a:extLst>
              <a:ext uri="{FF2B5EF4-FFF2-40B4-BE49-F238E27FC236}">
                <a16:creationId xmlns:a16="http://schemas.microsoft.com/office/drawing/2014/main" id="{53A4FFAE-FCC5-4640-A16A-41E298DC564E}"/>
              </a:ext>
            </a:extLst>
          </p:cNvPr>
          <p:cNvSpPr>
            <a:spLocks noGrp="1"/>
          </p:cNvSpPr>
          <p:nvPr>
            <p:ph type="sldNum" sz="quarter" idx="4"/>
          </p:nvPr>
        </p:nvSpPr>
        <p:spPr>
          <a:xfrm>
            <a:off x="10271342" y="6425625"/>
            <a:ext cx="701458" cy="432375"/>
          </a:xfrm>
        </p:spPr>
        <p:txBody>
          <a:bodyPr/>
          <a:lstStyle/>
          <a:p>
            <a:fld id="{D4FA74F0-3561-6E4B-9323-54D0640DAE41}" type="slidenum">
              <a:rPr lang="en-GB" smtClean="0"/>
              <a:pPr/>
              <a:t>8</a:t>
            </a:fld>
            <a:endParaRPr lang="en-GB" dirty="0"/>
          </a:p>
        </p:txBody>
      </p:sp>
      <p:pic>
        <p:nvPicPr>
          <p:cNvPr id="4" name="Picture 3" descr="A graph showing a line going up&#10;&#10;Description automatically generated">
            <a:extLst>
              <a:ext uri="{FF2B5EF4-FFF2-40B4-BE49-F238E27FC236}">
                <a16:creationId xmlns:a16="http://schemas.microsoft.com/office/drawing/2014/main" id="{814E8DC4-D697-9185-91FC-FEC21B7C1602}"/>
              </a:ext>
            </a:extLst>
          </p:cNvPr>
          <p:cNvPicPr>
            <a:picLocks noChangeAspect="1"/>
          </p:cNvPicPr>
          <p:nvPr/>
        </p:nvPicPr>
        <p:blipFill>
          <a:blip r:embed="rId3"/>
          <a:stretch>
            <a:fillRect/>
          </a:stretch>
        </p:blipFill>
        <p:spPr>
          <a:xfrm>
            <a:off x="99646" y="1429281"/>
            <a:ext cx="11992708" cy="4465753"/>
          </a:xfrm>
          <a:prstGeom prst="rect">
            <a:avLst/>
          </a:prstGeom>
        </p:spPr>
      </p:pic>
    </p:spTree>
    <p:extLst>
      <p:ext uri="{BB962C8B-B14F-4D97-AF65-F5344CB8AC3E}">
        <p14:creationId xmlns:p14="http://schemas.microsoft.com/office/powerpoint/2010/main" val="1841058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6DA6-3715-B94F-84D1-CFDC950F616C}"/>
              </a:ext>
            </a:extLst>
          </p:cNvPr>
          <p:cNvSpPr>
            <a:spLocks noGrp="1"/>
          </p:cNvSpPr>
          <p:nvPr>
            <p:ph type="title"/>
          </p:nvPr>
        </p:nvSpPr>
        <p:spPr>
          <a:xfrm>
            <a:off x="2432537" y="305108"/>
            <a:ext cx="10515599" cy="932688"/>
          </a:xfrm>
        </p:spPr>
        <p:txBody>
          <a:bodyPr vert="horz" lIns="91440" tIns="45720" rIns="91440" bIns="45720" rtlCol="0" anchor="b">
            <a:normAutofit/>
          </a:bodyPr>
          <a:lstStyle/>
          <a:p>
            <a:r>
              <a:rPr lang="en-US" dirty="0">
                <a:solidFill>
                  <a:srgbClr val="298F1F"/>
                </a:solidFill>
                <a:latin typeface="+mn-lt"/>
              </a:rPr>
              <a:t>Who is RDA – </a:t>
            </a:r>
            <a:r>
              <a:rPr lang="en-US" dirty="0" err="1">
                <a:solidFill>
                  <a:srgbClr val="298F1F"/>
                </a:solidFill>
                <a:latin typeface="+mn-lt"/>
              </a:rPr>
              <a:t>Organisation</a:t>
            </a:r>
            <a:r>
              <a:rPr lang="en-US" dirty="0">
                <a:solidFill>
                  <a:srgbClr val="298F1F"/>
                </a:solidFill>
                <a:latin typeface="+mn-lt"/>
              </a:rPr>
              <a:t> type</a:t>
            </a:r>
          </a:p>
        </p:txBody>
      </p:sp>
      <p:sp>
        <p:nvSpPr>
          <p:cNvPr id="6" name="Slide Number Placeholder 5">
            <a:extLst>
              <a:ext uri="{FF2B5EF4-FFF2-40B4-BE49-F238E27FC236}">
                <a16:creationId xmlns:a16="http://schemas.microsoft.com/office/drawing/2014/main" id="{8578885B-3B62-104B-AA50-B028122C3C63}"/>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D4FA74F0-3561-6E4B-9323-54D0640DAE41}" type="slidenum">
              <a:rPr lang="en-US" sz="1200" smtClean="0">
                <a:solidFill>
                  <a:schemeClr val="tx1">
                    <a:tint val="75000"/>
                  </a:schemeClr>
                </a:solidFill>
              </a:rPr>
              <a:pPr algn="r">
                <a:spcAft>
                  <a:spcPts val="600"/>
                </a:spcAft>
              </a:pPr>
              <a:t>9</a:t>
            </a:fld>
            <a:endParaRPr lang="en-US" sz="1200">
              <a:solidFill>
                <a:schemeClr val="tx1">
                  <a:tint val="75000"/>
                </a:schemeClr>
              </a:solidFill>
            </a:endParaRPr>
          </a:p>
        </p:txBody>
      </p:sp>
      <p:sp>
        <p:nvSpPr>
          <p:cNvPr id="11" name="Footer Placeholder 4">
            <a:extLst>
              <a:ext uri="{FF2B5EF4-FFF2-40B4-BE49-F238E27FC236}">
                <a16:creationId xmlns:a16="http://schemas.microsoft.com/office/drawing/2014/main" id="{7AD69C41-A319-1F4A-AA4D-84326F950D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dirty="0" err="1"/>
              <a:t>rd-alliance.org</a:t>
            </a:r>
            <a:r>
              <a:rPr lang="en-GB" dirty="0"/>
              <a:t>                                 @</a:t>
            </a:r>
            <a:r>
              <a:rPr lang="en-GB" dirty="0" err="1"/>
              <a:t>resdatall</a:t>
            </a:r>
            <a:r>
              <a:rPr lang="en-GB" dirty="0"/>
              <a:t> | @</a:t>
            </a:r>
            <a:r>
              <a:rPr lang="en-GB" dirty="0" err="1"/>
              <a:t>rda_europe</a:t>
            </a:r>
            <a:r>
              <a:rPr lang="en-GB" dirty="0"/>
              <a:t> | @</a:t>
            </a:r>
            <a:r>
              <a:rPr lang="en-GB" dirty="0" err="1"/>
              <a:t>rda_us</a:t>
            </a:r>
            <a:endParaRPr lang="en-GB" dirty="0"/>
          </a:p>
        </p:txBody>
      </p:sp>
      <p:sp>
        <p:nvSpPr>
          <p:cNvPr id="12" name="Slide Number Placeholder 5">
            <a:extLst>
              <a:ext uri="{FF2B5EF4-FFF2-40B4-BE49-F238E27FC236}">
                <a16:creationId xmlns:a16="http://schemas.microsoft.com/office/drawing/2014/main" id="{5746A22A-41D6-8C4C-9D69-2EC32417B32E}"/>
              </a:ext>
            </a:extLst>
          </p:cNvPr>
          <p:cNvSpPr txBox="1">
            <a:spLocks/>
          </p:cNvSpPr>
          <p:nvPr/>
        </p:nvSpPr>
        <p:spPr>
          <a:xfrm>
            <a:off x="10271342" y="6425625"/>
            <a:ext cx="701458" cy="432375"/>
          </a:xfrm>
          <a:prstGeom prst="rect">
            <a:avLst/>
          </a:prstGeom>
        </p:spPr>
        <p:txBody>
          <a:bodyPr/>
          <a:lstStyle>
            <a:defPPr>
              <a:defRPr lang="it-IT"/>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FA74F0-3561-6E4B-9323-54D0640DAE41}" type="slidenum">
              <a:rPr lang="en-GB" smtClean="0"/>
              <a:pPr/>
              <a:t>9</a:t>
            </a:fld>
            <a:endParaRPr lang="en-GB" dirty="0"/>
          </a:p>
        </p:txBody>
      </p:sp>
      <p:pic>
        <p:nvPicPr>
          <p:cNvPr id="5" name="Picture 4" descr="A screenshot of a phone&#10;&#10;Description automatically generated">
            <a:extLst>
              <a:ext uri="{FF2B5EF4-FFF2-40B4-BE49-F238E27FC236}">
                <a16:creationId xmlns:a16="http://schemas.microsoft.com/office/drawing/2014/main" id="{DC1D30DC-5FAD-C22C-74F8-D2BE808E6CB2}"/>
              </a:ext>
            </a:extLst>
          </p:cNvPr>
          <p:cNvPicPr>
            <a:picLocks noChangeAspect="1"/>
          </p:cNvPicPr>
          <p:nvPr/>
        </p:nvPicPr>
        <p:blipFill>
          <a:blip r:embed="rId3"/>
          <a:stretch>
            <a:fillRect/>
          </a:stretch>
        </p:blipFill>
        <p:spPr>
          <a:xfrm>
            <a:off x="7489093" y="1484921"/>
            <a:ext cx="4318000" cy="3987800"/>
          </a:xfrm>
          <a:prstGeom prst="rect">
            <a:avLst/>
          </a:prstGeom>
        </p:spPr>
      </p:pic>
      <p:pic>
        <p:nvPicPr>
          <p:cNvPr id="8" name="Picture 7" descr="A green circle with numbers and text&#10;&#10;Description automatically generated">
            <a:extLst>
              <a:ext uri="{FF2B5EF4-FFF2-40B4-BE49-F238E27FC236}">
                <a16:creationId xmlns:a16="http://schemas.microsoft.com/office/drawing/2014/main" id="{3AB5C7EB-A281-3314-79B6-CF38BFA6B02D}"/>
              </a:ext>
            </a:extLst>
          </p:cNvPr>
          <p:cNvPicPr>
            <a:picLocks noChangeAspect="1"/>
          </p:cNvPicPr>
          <p:nvPr/>
        </p:nvPicPr>
        <p:blipFill>
          <a:blip r:embed="rId4"/>
          <a:stretch>
            <a:fillRect/>
          </a:stretch>
        </p:blipFill>
        <p:spPr>
          <a:xfrm>
            <a:off x="755347" y="1547522"/>
            <a:ext cx="6499284" cy="3862598"/>
          </a:xfrm>
          <a:prstGeom prst="rect">
            <a:avLst/>
          </a:prstGeom>
        </p:spPr>
      </p:pic>
    </p:spTree>
    <p:extLst>
      <p:ext uri="{BB962C8B-B14F-4D97-AF65-F5344CB8AC3E}">
        <p14:creationId xmlns:p14="http://schemas.microsoft.com/office/powerpoint/2010/main" val="2885784630"/>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49515</TotalTime>
  <Words>2994</Words>
  <Application>Microsoft Macintosh PowerPoint</Application>
  <PresentationFormat>Widescreen</PresentationFormat>
  <Paragraphs>329</Paragraphs>
  <Slides>30</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Calibri</vt:lpstr>
      <vt:lpstr>Calibri Light</vt:lpstr>
      <vt:lpstr>Courier New</vt:lpstr>
      <vt:lpstr>Gisha</vt:lpstr>
      <vt:lpstr>Wingdings</vt:lpstr>
      <vt:lpstr>Wingdings 2</vt:lpstr>
      <vt:lpstr>with background</vt:lpstr>
      <vt:lpstr>without background</vt:lpstr>
      <vt:lpstr>PowerPoint Presentation</vt:lpstr>
      <vt:lpstr>Notice: Updates to RDA in a Nutshell</vt:lpstr>
      <vt:lpstr>PowerPoint Presentation</vt:lpstr>
      <vt:lpstr>What is RDA?</vt:lpstr>
      <vt:lpstr>What does RDA do?</vt:lpstr>
      <vt:lpstr>Who Can Join RDA?</vt:lpstr>
      <vt:lpstr>Why Join RDA as an Individual Member?</vt:lpstr>
      <vt:lpstr>Who is RDA – Worldwide Growth</vt:lpstr>
      <vt:lpstr>Who is RDA – Organisation type</vt:lpstr>
      <vt:lpstr>Who is RDA – Professional Title</vt:lpstr>
      <vt:lpstr>Who is RDA – Geographical Distribution</vt:lpstr>
      <vt:lpstr>Why Join RDA as an Organisational Member?</vt:lpstr>
      <vt:lpstr>RDA Organisational Members</vt:lpstr>
      <vt:lpstr>RDA Affiliate Members</vt:lpstr>
      <vt:lpstr>RDA Governance</vt:lpstr>
      <vt:lpstr>RDA Strategic Plan 2020 - 2023</vt:lpstr>
      <vt:lpstr>RDA Groups - Overview</vt:lpstr>
      <vt:lpstr>Communities of Practice</vt:lpstr>
      <vt:lpstr>RDA Recommendations that Make Data Work</vt:lpstr>
      <vt:lpstr>RDA Recommendations &amp; Outputs</vt:lpstr>
      <vt:lpstr>Adoption Stories</vt:lpstr>
      <vt:lpstr>PowerPoint Presentation</vt:lpstr>
      <vt:lpstr>What are Plenary Meetings?</vt:lpstr>
      <vt:lpstr>Plenary Meetings: Benefits of Attending</vt:lpstr>
      <vt:lpstr>International Data Week 2023 23-26 October, Salzburg, Austria</vt:lpstr>
      <vt:lpstr>Research Data Alliance’s 21st  Plenary Meeting within International Data Week 2023, Salzburg, Austria</vt:lpstr>
      <vt:lpstr>RDA Virtual Plenary 22 Organised by the RDA Secretariat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Bridget Walker</cp:lastModifiedBy>
  <cp:revision>213</cp:revision>
  <dcterms:created xsi:type="dcterms:W3CDTF">2021-01-04T19:52:21Z</dcterms:created>
  <dcterms:modified xsi:type="dcterms:W3CDTF">2023-11-06T09:51:59Z</dcterms:modified>
</cp:coreProperties>
</file>