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2" r:id="rId24"/>
    <p:sldId id="291" r:id="rId25"/>
    <p:sldId id="470" r:id="rId26"/>
    <p:sldId id="425" r:id="rId27"/>
    <p:sldId id="580" r:id="rId28"/>
    <p:sldId id="651" r:id="rId29"/>
    <p:sldId id="650" r:id="rId30"/>
    <p:sldId id="25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10/02/2023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6"/>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5.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1.tiff"/><Relationship Id="rId4" Type="http://schemas.openxmlformats.org/officeDocument/2006/relationships/image" Target="../media/image36.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15.xml"/><Relationship Id="rId4" Type="http://schemas.openxmlformats.org/officeDocument/2006/relationships/image" Target="../media/image45.tiff"/></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170183" y="355637"/>
            <a:ext cx="3749090" cy="1028233"/>
          </a:xfrm>
        </p:spPr>
        <p:txBody>
          <a:bodyPr>
            <a:noAutofit/>
          </a:bodyPr>
          <a:lstStyle/>
          <a:p>
            <a:pPr algn="r"/>
            <a:r>
              <a:rPr lang="en-GB" sz="3600" b="1" dirty="0">
                <a:solidFill>
                  <a:schemeClr val="bg1"/>
                </a:solidFill>
              </a:rPr>
              <a:t>December 2022</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3" name="Picture 2">
            <a:extLst>
              <a:ext uri="{FF2B5EF4-FFF2-40B4-BE49-F238E27FC236}">
                <a16:creationId xmlns:a16="http://schemas.microsoft.com/office/drawing/2014/main" id="{9F9DE355-BC49-EA41-8B98-4FED23864D62}"/>
              </a:ext>
            </a:extLst>
          </p:cNvPr>
          <p:cNvPicPr>
            <a:picLocks noChangeAspect="1"/>
          </p:cNvPicPr>
          <p:nvPr/>
        </p:nvPicPr>
        <p:blipFill>
          <a:blip r:embed="rId2"/>
          <a:stretch>
            <a:fillRect/>
          </a:stretch>
        </p:blipFill>
        <p:spPr>
          <a:xfrm>
            <a:off x="2605454" y="1163291"/>
            <a:ext cx="6643988" cy="5007931"/>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13,081</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150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33BC6393-E787-B449-AE3F-958267D1FFFE}"/>
              </a:ext>
            </a:extLst>
          </p:cNvPr>
          <p:cNvPicPr>
            <a:picLocks noChangeAspect="1"/>
          </p:cNvPicPr>
          <p:nvPr/>
        </p:nvPicPr>
        <p:blipFill>
          <a:blip r:embed="rId2"/>
          <a:stretch>
            <a:fillRect/>
          </a:stretch>
        </p:blipFill>
        <p:spPr>
          <a:xfrm>
            <a:off x="244375" y="1406153"/>
            <a:ext cx="11703250" cy="3892316"/>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60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92050"/>
            <a:ext cx="11844997" cy="4903950"/>
          </a:xfrm>
        </p:spPr>
        <p:txBody>
          <a:bodyPr lIns="90000" numCol="3" spcCol="108000">
            <a:no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en-US" sz="1200" dirty="0"/>
              <a:t>American Chemical Society Publications (ACS)</a:t>
            </a:r>
            <a:endParaRPr lang="it-IT" sz="1200" dirty="0"/>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en-US" sz="1200" dirty="0"/>
              <a:t>CNRS, France</a:t>
            </a:r>
            <a:endParaRPr lang="it-IT" sz="1200" dirty="0"/>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en-US" sz="1200" dirty="0"/>
              <a:t>CSC - IT Center for Science, Finland</a:t>
            </a:r>
            <a:endParaRPr lang="it-IT" sz="1200" dirty="0"/>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en-US" sz="1200" dirty="0"/>
              <a:t>Data Observation Network for Earth (DataONE), USA</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Gdańsk University of Technology, Poland</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Center for Supercomputing Applications, USA</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en-US" sz="1200" dirty="0"/>
              <a:t>Norwegian Agency for Shared Services in Education and Research Data (Sikt)</a:t>
            </a:r>
            <a:r>
              <a:rPr lang="it-IT" sz="1200" dirty="0"/>
              <a:t>,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en-US" sz="1200" dirty="0"/>
              <a:t>San Diego Supercomputer Center, USA</a:t>
            </a:r>
            <a:endParaRPr lang="it-IT" sz="1200" dirty="0"/>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en-US" sz="1200" dirty="0"/>
              <a:t>TU Delft, Netherlands</a:t>
            </a:r>
            <a:endParaRPr lang="it-IT" sz="1200" dirty="0"/>
          </a:p>
          <a:p>
            <a:pPr marL="180975" indent="-168275" fontAlgn="b">
              <a:lnSpc>
                <a:spcPts val="1500"/>
              </a:lnSpc>
              <a:spcBef>
                <a:spcPts val="0"/>
              </a:spcBef>
            </a:pPr>
            <a:r>
              <a:rPr lang="en-US" sz="1200" dirty="0"/>
              <a:t>United States Geological Society (USGS)</a:t>
            </a:r>
          </a:p>
          <a:p>
            <a:pPr marL="180975" indent="-168275" fontAlgn="b">
              <a:lnSpc>
                <a:spcPts val="1500"/>
              </a:lnSpc>
              <a:spcBef>
                <a:spcPts val="0"/>
              </a:spcBef>
            </a:pPr>
            <a:r>
              <a:rPr lang="en-US" sz="1200" dirty="0"/>
              <a:t>Université Paris Nanterre, France</a:t>
            </a:r>
          </a:p>
          <a:p>
            <a:pPr marL="180975" indent="-168275" fontAlgn="b">
              <a:lnSpc>
                <a:spcPts val="1500"/>
              </a:lnSpc>
              <a:spcBef>
                <a:spcPts val="0"/>
              </a:spcBef>
            </a:pPr>
            <a:r>
              <a:rPr lang="en-US" sz="1200" dirty="0"/>
              <a:t>University of Botswana, Botswana</a:t>
            </a:r>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60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4" name="Picture 3">
            <a:extLst>
              <a:ext uri="{FF2B5EF4-FFF2-40B4-BE49-F238E27FC236}">
                <a16:creationId xmlns:a16="http://schemas.microsoft.com/office/drawing/2014/main" id="{A094CFC6-690E-4544-934C-D2495B61D301}"/>
              </a:ext>
            </a:extLst>
          </p:cNvPr>
          <p:cNvPicPr>
            <a:picLocks noChangeAspect="1"/>
          </p:cNvPicPr>
          <p:nvPr/>
        </p:nvPicPr>
        <p:blipFill rotWithShape="1">
          <a:blip r:embed="rId3"/>
          <a:srcRect l="630" t="-2774" r="-630" b="15568"/>
          <a:stretch/>
        </p:blipFill>
        <p:spPr>
          <a:xfrm>
            <a:off x="2047922" y="4260689"/>
            <a:ext cx="7953001" cy="2073707"/>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25</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28</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64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34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13,081</a:t>
            </a:r>
            <a:r>
              <a:rPr lang="it-IT" sz="1600" b="1" dirty="0"/>
              <a:t> INDIVIDUAL MEMBERS FROM 149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60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13K members globally representing 150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3" name="Picture 2">
            <a:extLst>
              <a:ext uri="{FF2B5EF4-FFF2-40B4-BE49-F238E27FC236}">
                <a16:creationId xmlns:a16="http://schemas.microsoft.com/office/drawing/2014/main" id="{3C434315-EF75-A642-95D8-5EBC03947A1A}"/>
              </a:ext>
            </a:extLst>
          </p:cNvPr>
          <p:cNvPicPr>
            <a:picLocks noChangeAspect="1"/>
          </p:cNvPicPr>
          <p:nvPr/>
        </p:nvPicPr>
        <p:blipFill>
          <a:blip r:embed="rId3"/>
          <a:stretch>
            <a:fillRect/>
          </a:stretch>
        </p:blipFill>
        <p:spPr>
          <a:xfrm>
            <a:off x="504092" y="1429281"/>
            <a:ext cx="11453446" cy="4238204"/>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3" name="Picture 2">
            <a:extLst>
              <a:ext uri="{FF2B5EF4-FFF2-40B4-BE49-F238E27FC236}">
                <a16:creationId xmlns:a16="http://schemas.microsoft.com/office/drawing/2014/main" id="{D8D3406C-2433-404A-895B-E520CA98E86D}"/>
              </a:ext>
            </a:extLst>
          </p:cNvPr>
          <p:cNvPicPr>
            <a:picLocks noChangeAspect="1"/>
          </p:cNvPicPr>
          <p:nvPr/>
        </p:nvPicPr>
        <p:blipFill>
          <a:blip r:embed="rId3"/>
          <a:stretch>
            <a:fillRect/>
          </a:stretch>
        </p:blipFill>
        <p:spPr>
          <a:xfrm>
            <a:off x="448967" y="1535723"/>
            <a:ext cx="7241369" cy="4307742"/>
          </a:xfrm>
          <a:prstGeom prst="rect">
            <a:avLst/>
          </a:prstGeom>
        </p:spPr>
      </p:pic>
      <p:pic>
        <p:nvPicPr>
          <p:cNvPr id="4" name="Picture 3">
            <a:extLst>
              <a:ext uri="{FF2B5EF4-FFF2-40B4-BE49-F238E27FC236}">
                <a16:creationId xmlns:a16="http://schemas.microsoft.com/office/drawing/2014/main" id="{9F4D300F-E387-1D4A-B128-DA4B10BB0AAC}"/>
              </a:ext>
            </a:extLst>
          </p:cNvPr>
          <p:cNvPicPr>
            <a:picLocks noChangeAspect="1"/>
          </p:cNvPicPr>
          <p:nvPr/>
        </p:nvPicPr>
        <p:blipFill>
          <a:blip r:embed="rId4"/>
          <a:stretch>
            <a:fillRect/>
          </a:stretch>
        </p:blipFill>
        <p:spPr>
          <a:xfrm>
            <a:off x="7690336" y="1517650"/>
            <a:ext cx="4140200" cy="38227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31675</TotalTime>
  <Words>2858</Words>
  <Application>Microsoft Macintosh PowerPoint</Application>
  <PresentationFormat>Widescreen</PresentationFormat>
  <Paragraphs>318</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160</cp:revision>
  <dcterms:created xsi:type="dcterms:W3CDTF">2021-01-04T19:52:21Z</dcterms:created>
  <dcterms:modified xsi:type="dcterms:W3CDTF">2023-02-14T21:48:14Z</dcterms:modified>
</cp:coreProperties>
</file>