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2"/>
  </p:notesMasterIdLst>
  <p:handoutMasterIdLst>
    <p:handoutMasterId r:id="rId33"/>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653" r:id="rId24"/>
    <p:sldId id="652" r:id="rId25"/>
    <p:sldId id="291" r:id="rId26"/>
    <p:sldId id="654" r:id="rId27"/>
    <p:sldId id="580" r:id="rId28"/>
    <p:sldId id="651" r:id="rId29"/>
    <p:sldId id="650" r:id="rId30"/>
    <p:sldId id="259"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F05"/>
    <a:srgbClr val="234C5D"/>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68"/>
    <p:restoredTop sz="96327"/>
  </p:normalViewPr>
  <p:slideViewPr>
    <p:cSldViewPr snapToGrid="0" snapToObjects="1">
      <p:cViewPr varScale="1">
        <p:scale>
          <a:sx n="109" d="100"/>
          <a:sy n="109" d="100"/>
        </p:scale>
        <p:origin x="216" y="6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12/09/2023</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12/09/2023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22</a:t>
            </a:fld>
            <a:endParaRPr lang="en-GB"/>
          </a:p>
        </p:txBody>
      </p:sp>
    </p:spTree>
    <p:extLst>
      <p:ext uri="{BB962C8B-B14F-4D97-AF65-F5344CB8AC3E}">
        <p14:creationId xmlns:p14="http://schemas.microsoft.com/office/powerpoint/2010/main" val="113588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6" r:id="rId13"/>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www.rd-alliance.org/10th-Anniversary-Even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hyperlink" Target="https://www.rd-alliance.org/rdas-20th-plenary-highlight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jpeg"/><Relationship Id="rId10" Type="http://schemas.openxmlformats.org/officeDocument/2006/relationships/image" Target="../media/image40.tiff"/><Relationship Id="rId4" Type="http://schemas.openxmlformats.org/officeDocument/2006/relationships/image" Target="../media/image35.jpeg"/><Relationship Id="rId9" Type="http://schemas.openxmlformats.org/officeDocument/2006/relationships/hyperlink" Target="https://www.rd-alliance.org/plenaries/international-data-week-2023-salzbu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15.xml"/><Relationship Id="rId4" Type="http://schemas.openxmlformats.org/officeDocument/2006/relationships/image" Target="../media/image44.tiff"/></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99137" y="355637"/>
            <a:ext cx="3749090" cy="1028233"/>
          </a:xfrm>
        </p:spPr>
        <p:txBody>
          <a:bodyPr>
            <a:noAutofit/>
          </a:bodyPr>
          <a:lstStyle/>
          <a:p>
            <a:pPr algn="r"/>
            <a:r>
              <a:rPr lang="en-GB" sz="3600" b="1" dirty="0">
                <a:solidFill>
                  <a:schemeClr val="bg1"/>
                </a:solidFill>
              </a:rPr>
              <a:t>August 2023</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a:solidFill>
                  <a:srgbClr val="298F1F"/>
                </a:solidFill>
                <a:latin typeface="+mn-lt"/>
              </a:rPr>
              <a:t>Who is RDA – Professional Title</a:t>
            </a:r>
            <a:endParaRPr lang="en-GB" dirty="0">
              <a:solidFill>
                <a:srgbClr val="298F1F"/>
              </a:solidFill>
              <a:latin typeface="+mn-lt"/>
            </a:endParaRP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4" name="Picture 3" descr="A graph of a bar chart&#10;&#10;Description automatically generated with medium confidence">
            <a:extLst>
              <a:ext uri="{FF2B5EF4-FFF2-40B4-BE49-F238E27FC236}">
                <a16:creationId xmlns:a16="http://schemas.microsoft.com/office/drawing/2014/main" id="{469FDBBF-64D7-22C9-3E84-3C0C17AF40DF}"/>
              </a:ext>
            </a:extLst>
          </p:cNvPr>
          <p:cNvPicPr>
            <a:picLocks noChangeAspect="1"/>
          </p:cNvPicPr>
          <p:nvPr/>
        </p:nvPicPr>
        <p:blipFill>
          <a:blip r:embed="rId2"/>
          <a:stretch>
            <a:fillRect/>
          </a:stretch>
        </p:blipFill>
        <p:spPr>
          <a:xfrm>
            <a:off x="2209800" y="1166446"/>
            <a:ext cx="6643988" cy="5027883"/>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sz="1800" b="1" dirty="0"/>
              <a:t>13,801</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151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countries</a:t>
            </a:r>
          </a:p>
        </p:txBody>
      </p:sp>
      <p:pic>
        <p:nvPicPr>
          <p:cNvPr id="4" name="Picture 3" descr="A close-up of a chart&#10;&#10;Description automatically generated">
            <a:extLst>
              <a:ext uri="{FF2B5EF4-FFF2-40B4-BE49-F238E27FC236}">
                <a16:creationId xmlns:a16="http://schemas.microsoft.com/office/drawing/2014/main" id="{97894A87-0879-ABDC-BF75-87DAA533A088}"/>
              </a:ext>
            </a:extLst>
          </p:cNvPr>
          <p:cNvPicPr>
            <a:picLocks noChangeAspect="1"/>
          </p:cNvPicPr>
          <p:nvPr/>
        </p:nvPicPr>
        <p:blipFill>
          <a:blip r:embed="rId2"/>
          <a:stretch>
            <a:fillRect/>
          </a:stretch>
        </p:blipFill>
        <p:spPr>
          <a:xfrm>
            <a:off x="0" y="1254369"/>
            <a:ext cx="11900436" cy="4131473"/>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chemeClr val="bg1"/>
                </a:solidFill>
                <a:effectLst/>
                <a:uLnTx/>
                <a:uFillTx/>
              </a:rPr>
              <a:t>69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388813" y="84715"/>
            <a:ext cx="9351936" cy="1094450"/>
          </a:xfrm>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885321"/>
            <a:ext cx="11844997" cy="4810517"/>
          </a:xfrm>
        </p:spPr>
        <p:txBody>
          <a:bodyPr lIns="90000" numCol="3" spcCol="108000">
            <a:noAutofit/>
          </a:bodyPr>
          <a:lstStyle/>
          <a:p>
            <a:pPr marL="180975" indent="-168275" fontAlgn="b">
              <a:lnSpc>
                <a:spcPts val="1500"/>
              </a:lnSpc>
              <a:spcBef>
                <a:spcPts val="0"/>
              </a:spcBef>
            </a:pPr>
            <a:r>
              <a:rPr lang="it-IT" sz="1050" dirty="0" err="1"/>
              <a:t>AARNet</a:t>
            </a:r>
            <a:r>
              <a:rPr lang="it-IT" sz="1050" dirty="0"/>
              <a:t> Pty Ltd (APL), Australia</a:t>
            </a:r>
          </a:p>
          <a:p>
            <a:pPr marL="180975" indent="-168275" fontAlgn="b">
              <a:lnSpc>
                <a:spcPts val="1500"/>
              </a:lnSpc>
              <a:spcBef>
                <a:spcPts val="0"/>
              </a:spcBef>
            </a:pPr>
            <a:r>
              <a:rPr lang="en-US" sz="1050" dirty="0"/>
              <a:t>Addis Ababa University (AAU)</a:t>
            </a:r>
            <a:r>
              <a:rPr lang="it-IT" sz="1050" dirty="0"/>
              <a:t>, </a:t>
            </a:r>
            <a:r>
              <a:rPr lang="en-US" sz="1050" dirty="0"/>
              <a:t>Ethiopia </a:t>
            </a:r>
          </a:p>
          <a:p>
            <a:pPr marL="180975" indent="-168275" fontAlgn="b">
              <a:lnSpc>
                <a:spcPts val="1500"/>
              </a:lnSpc>
              <a:spcBef>
                <a:spcPts val="0"/>
              </a:spcBef>
            </a:pPr>
            <a:r>
              <a:rPr lang="en-US" sz="1050" dirty="0"/>
              <a:t>Alex Ekwueme Federal University Ndufu Alike (AEFUNAI), Nigeria </a:t>
            </a:r>
            <a:endParaRPr lang="it-IT" sz="1050" dirty="0"/>
          </a:p>
          <a:p>
            <a:pPr marL="180975" indent="-168275" fontAlgn="b">
              <a:lnSpc>
                <a:spcPts val="1500"/>
              </a:lnSpc>
              <a:spcBef>
                <a:spcPts val="0"/>
              </a:spcBef>
            </a:pPr>
            <a:r>
              <a:rPr lang="en-US" sz="1050" dirty="0"/>
              <a:t>American Chemical Society Publications (ACS)</a:t>
            </a:r>
            <a:endParaRPr lang="it-IT" sz="1050" dirty="0"/>
          </a:p>
          <a:p>
            <a:pPr marL="180975" indent="-168275" fontAlgn="b">
              <a:lnSpc>
                <a:spcPts val="1500"/>
              </a:lnSpc>
              <a:spcBef>
                <a:spcPts val="0"/>
              </a:spcBef>
            </a:pPr>
            <a:r>
              <a:rPr lang="it-IT" sz="1050" dirty="0"/>
              <a:t>American </a:t>
            </a:r>
            <a:r>
              <a:rPr lang="it-IT" sz="1050" dirty="0" err="1"/>
              <a:t>Geophysical</a:t>
            </a:r>
            <a:r>
              <a:rPr lang="it-IT" sz="1050" dirty="0"/>
              <a:t> Union (AGU), USA</a:t>
            </a:r>
          </a:p>
          <a:p>
            <a:pPr marL="180975" indent="-168275" fontAlgn="b">
              <a:lnSpc>
                <a:spcPts val="1500"/>
              </a:lnSpc>
              <a:spcBef>
                <a:spcPts val="0"/>
              </a:spcBef>
            </a:pPr>
            <a:r>
              <a:rPr lang="it-IT" sz="1050" dirty="0" err="1"/>
              <a:t>Australian</a:t>
            </a:r>
            <a:r>
              <a:rPr lang="it-IT" sz="1050" dirty="0"/>
              <a:t> </a:t>
            </a:r>
            <a:r>
              <a:rPr lang="it-IT" sz="1050" dirty="0" err="1"/>
              <a:t>Research</a:t>
            </a:r>
            <a:r>
              <a:rPr lang="it-IT" sz="1050" dirty="0"/>
              <a:t> Data Commons (ARDC), Australia</a:t>
            </a:r>
          </a:p>
          <a:p>
            <a:pPr marL="180975" indent="-168275" fontAlgn="b">
              <a:lnSpc>
                <a:spcPts val="1500"/>
              </a:lnSpc>
              <a:spcBef>
                <a:spcPts val="0"/>
              </a:spcBef>
            </a:pPr>
            <a:r>
              <a:rPr lang="it-IT" sz="1050" dirty="0" err="1"/>
              <a:t>Battelle</a:t>
            </a:r>
            <a:r>
              <a:rPr lang="it-IT" sz="1050" dirty="0"/>
              <a:t> - National </a:t>
            </a:r>
            <a:r>
              <a:rPr lang="it-IT" sz="1050" dirty="0" err="1"/>
              <a:t>Ecological</a:t>
            </a:r>
            <a:r>
              <a:rPr lang="it-IT" sz="1050" dirty="0"/>
              <a:t> </a:t>
            </a:r>
            <a:r>
              <a:rPr lang="it-IT" sz="1050" dirty="0" err="1"/>
              <a:t>Observatory</a:t>
            </a:r>
            <a:r>
              <a:rPr lang="it-IT" sz="1050" dirty="0"/>
              <a:t> Network (NEON), USA</a:t>
            </a:r>
          </a:p>
          <a:p>
            <a:pPr marL="180975" indent="-168275" fontAlgn="b">
              <a:lnSpc>
                <a:spcPts val="1500"/>
              </a:lnSpc>
              <a:spcBef>
                <a:spcPts val="0"/>
              </a:spcBef>
            </a:pPr>
            <a:r>
              <a:rPr lang="it-IT" sz="1050" dirty="0"/>
              <a:t>California Institute of Technology, USA</a:t>
            </a:r>
          </a:p>
          <a:p>
            <a:pPr marL="180975" indent="-168275" fontAlgn="b">
              <a:lnSpc>
                <a:spcPts val="1500"/>
              </a:lnSpc>
              <a:spcBef>
                <a:spcPts val="0"/>
              </a:spcBef>
            </a:pPr>
            <a:r>
              <a:rPr lang="it-IT" sz="1050" dirty="0"/>
              <a:t>Canadian </a:t>
            </a:r>
            <a:r>
              <a:rPr lang="it-IT" sz="1050" dirty="0" err="1"/>
              <a:t>Research</a:t>
            </a:r>
            <a:r>
              <a:rPr lang="it-IT" sz="1050" dirty="0"/>
              <a:t> Data Centre Network, Canada</a:t>
            </a:r>
          </a:p>
          <a:p>
            <a:pPr marL="180975" indent="-168275" fontAlgn="b">
              <a:lnSpc>
                <a:spcPts val="1500"/>
              </a:lnSpc>
              <a:spcBef>
                <a:spcPts val="0"/>
              </a:spcBef>
            </a:pPr>
            <a:r>
              <a:rPr lang="it-IT" sz="1050" dirty="0"/>
              <a:t>CANARIE, Canada</a:t>
            </a:r>
          </a:p>
          <a:p>
            <a:pPr marL="180975" indent="-168275" fontAlgn="b">
              <a:lnSpc>
                <a:spcPts val="1500"/>
              </a:lnSpc>
              <a:spcBef>
                <a:spcPts val="0"/>
              </a:spcBef>
            </a:pPr>
            <a:r>
              <a:rPr lang="en-US" sz="1050" dirty="0"/>
              <a:t>CNRS, France</a:t>
            </a:r>
            <a:endParaRPr lang="it-IT" sz="1050" dirty="0"/>
          </a:p>
          <a:p>
            <a:pPr marL="180975" indent="-168275" fontAlgn="b">
              <a:lnSpc>
                <a:spcPts val="1500"/>
              </a:lnSpc>
              <a:spcBef>
                <a:spcPts val="0"/>
              </a:spcBef>
            </a:pPr>
            <a:r>
              <a:rPr lang="it-IT" sz="1050" dirty="0"/>
              <a:t>Columbia </a:t>
            </a:r>
            <a:r>
              <a:rPr lang="it-IT" sz="1050" dirty="0" err="1"/>
              <a:t>University</a:t>
            </a:r>
            <a:r>
              <a:rPr lang="it-IT" sz="1050" dirty="0"/>
              <a:t> Libraries/Information Services, USA</a:t>
            </a:r>
          </a:p>
          <a:p>
            <a:pPr marL="180975" indent="-168275" fontAlgn="b">
              <a:lnSpc>
                <a:spcPts val="1500"/>
              </a:lnSpc>
              <a:spcBef>
                <a:spcPts val="0"/>
              </a:spcBef>
            </a:pPr>
            <a:r>
              <a:rPr lang="it-IT" sz="1050" dirty="0" err="1"/>
              <a:t>Consortium</a:t>
            </a:r>
            <a:r>
              <a:rPr lang="it-IT" sz="1050" dirty="0"/>
              <a:t> of </a:t>
            </a:r>
            <a:r>
              <a:rPr lang="it-IT" sz="1050" dirty="0" err="1"/>
              <a:t>European</a:t>
            </a:r>
            <a:r>
              <a:rPr lang="it-IT" sz="1050" dirty="0"/>
              <a:t> Social Science Data Archives (CESSDA), </a:t>
            </a:r>
            <a:r>
              <a:rPr lang="it-IT" sz="1050" dirty="0" err="1"/>
              <a:t>Norway</a:t>
            </a:r>
            <a:endParaRPr lang="it-IT" sz="1050" dirty="0"/>
          </a:p>
          <a:p>
            <a:pPr marL="180975" indent="-168275" fontAlgn="b">
              <a:lnSpc>
                <a:spcPts val="1500"/>
              </a:lnSpc>
              <a:spcBef>
                <a:spcPts val="0"/>
              </a:spcBef>
            </a:pPr>
            <a:r>
              <a:rPr lang="it-IT" sz="1050" dirty="0"/>
              <a:t>Corporation for National </a:t>
            </a:r>
            <a:r>
              <a:rPr lang="it-IT" sz="1050" dirty="0" err="1"/>
              <a:t>Research</a:t>
            </a:r>
            <a:r>
              <a:rPr lang="it-IT" sz="1050" dirty="0"/>
              <a:t> </a:t>
            </a:r>
            <a:r>
              <a:rPr lang="it-IT" sz="1050" dirty="0" err="1"/>
              <a:t>Initiatives</a:t>
            </a:r>
            <a:r>
              <a:rPr lang="it-IT" sz="1050" dirty="0"/>
              <a:t> (CNRI), USA</a:t>
            </a:r>
          </a:p>
          <a:p>
            <a:pPr marL="180975" indent="-168275" fontAlgn="b">
              <a:lnSpc>
                <a:spcPts val="1500"/>
              </a:lnSpc>
              <a:spcBef>
                <a:spcPts val="0"/>
              </a:spcBef>
            </a:pPr>
            <a:r>
              <a:rPr lang="en-US" sz="1050" dirty="0"/>
              <a:t>CSC - IT Center for Science, Finland</a:t>
            </a:r>
            <a:endParaRPr lang="it-IT" sz="1050" dirty="0"/>
          </a:p>
          <a:p>
            <a:pPr marL="180975" indent="-168275" fontAlgn="b">
              <a:lnSpc>
                <a:spcPts val="1500"/>
              </a:lnSpc>
              <a:spcBef>
                <a:spcPts val="0"/>
              </a:spcBef>
            </a:pPr>
            <a:r>
              <a:rPr lang="it-IT" sz="1050" dirty="0" err="1"/>
              <a:t>Danish</a:t>
            </a:r>
            <a:r>
              <a:rPr lang="it-IT" sz="1050" dirty="0"/>
              <a:t> e-</a:t>
            </a:r>
            <a:r>
              <a:rPr lang="it-IT" sz="1050" dirty="0" err="1"/>
              <a:t>Infrastructure</a:t>
            </a:r>
            <a:r>
              <a:rPr lang="it-IT" sz="1050" dirty="0"/>
              <a:t> </a:t>
            </a:r>
            <a:r>
              <a:rPr lang="it-IT" sz="1050" dirty="0" err="1"/>
              <a:t>Cooperation</a:t>
            </a:r>
            <a:r>
              <a:rPr lang="it-IT" sz="1050" dirty="0"/>
              <a:t>, </a:t>
            </a:r>
            <a:r>
              <a:rPr lang="it-IT" sz="1050" dirty="0" err="1"/>
              <a:t>Denmark</a:t>
            </a:r>
            <a:endParaRPr lang="it-IT" sz="1050" dirty="0"/>
          </a:p>
          <a:p>
            <a:pPr marL="180975" indent="-168275" fontAlgn="b">
              <a:lnSpc>
                <a:spcPts val="1500"/>
              </a:lnSpc>
              <a:spcBef>
                <a:spcPts val="0"/>
              </a:spcBef>
            </a:pPr>
            <a:r>
              <a:rPr lang="it-IT" sz="1050" dirty="0"/>
              <a:t>DANS - Data </a:t>
            </a:r>
            <a:r>
              <a:rPr lang="it-IT" sz="1050" dirty="0" err="1"/>
              <a:t>Archiving</a:t>
            </a:r>
            <a:r>
              <a:rPr lang="it-IT" sz="1050" dirty="0"/>
              <a:t> and </a:t>
            </a:r>
            <a:r>
              <a:rPr lang="it-IT" sz="1050" dirty="0" err="1"/>
              <a:t>Networked</a:t>
            </a:r>
            <a:r>
              <a:rPr lang="it-IT" sz="1050" dirty="0"/>
              <a:t> Services, Netherlands</a:t>
            </a:r>
          </a:p>
          <a:p>
            <a:pPr marL="180975" indent="-168275" fontAlgn="b">
              <a:lnSpc>
                <a:spcPts val="1500"/>
              </a:lnSpc>
              <a:spcBef>
                <a:spcPts val="0"/>
              </a:spcBef>
            </a:pPr>
            <a:r>
              <a:rPr lang="en-US" sz="1050" dirty="0"/>
              <a:t>Data Observation Network for Earth (DataONE), USA</a:t>
            </a:r>
            <a:endParaRPr lang="it-IT" sz="1050" dirty="0"/>
          </a:p>
          <a:p>
            <a:pPr marL="180975" indent="-168275" fontAlgn="b">
              <a:lnSpc>
                <a:spcPts val="1500"/>
              </a:lnSpc>
              <a:spcBef>
                <a:spcPts val="0"/>
              </a:spcBef>
            </a:pPr>
            <a:r>
              <a:rPr lang="it-IT" sz="1050" dirty="0"/>
              <a:t>Digital </a:t>
            </a:r>
            <a:r>
              <a:rPr lang="it-IT" sz="1050" dirty="0" err="1"/>
              <a:t>Curation</a:t>
            </a:r>
            <a:r>
              <a:rPr lang="it-IT" sz="1050" dirty="0"/>
              <a:t> Centre (DCC), UK</a:t>
            </a:r>
          </a:p>
          <a:p>
            <a:pPr marL="180975" indent="-168275" fontAlgn="b">
              <a:lnSpc>
                <a:spcPts val="1500"/>
              </a:lnSpc>
              <a:spcBef>
                <a:spcPts val="0"/>
              </a:spcBef>
            </a:pPr>
            <a:r>
              <a:rPr lang="it-IT" sz="1050" dirty="0"/>
              <a:t>Digital Repository of </a:t>
            </a:r>
            <a:r>
              <a:rPr lang="it-IT" sz="1050" dirty="0" err="1"/>
              <a:t>Ireland</a:t>
            </a:r>
            <a:r>
              <a:rPr lang="it-IT" sz="1050" dirty="0"/>
              <a:t> (DRI), </a:t>
            </a:r>
            <a:r>
              <a:rPr lang="it-IT" sz="1050" dirty="0" err="1"/>
              <a:t>Ireland</a:t>
            </a:r>
            <a:endParaRPr lang="it-IT" sz="1050" dirty="0"/>
          </a:p>
          <a:p>
            <a:pPr marL="180975" indent="-168275" fontAlgn="b">
              <a:lnSpc>
                <a:spcPts val="1500"/>
              </a:lnSpc>
              <a:spcBef>
                <a:spcPts val="0"/>
              </a:spcBef>
            </a:pPr>
            <a:r>
              <a:rPr lang="en-US" sz="1050" dirty="0"/>
              <a:t>Dryad</a:t>
            </a:r>
            <a:endParaRPr lang="it-IT" sz="1050" dirty="0"/>
          </a:p>
          <a:p>
            <a:pPr marL="180975" indent="-168275" fontAlgn="b">
              <a:lnSpc>
                <a:spcPts val="1500"/>
              </a:lnSpc>
              <a:spcBef>
                <a:spcPts val="0"/>
              </a:spcBef>
            </a:pPr>
            <a:r>
              <a:rPr lang="en-US" sz="1050" dirty="0"/>
              <a:t>Earth Science Information Partners (ESIP), USA</a:t>
            </a:r>
            <a:endParaRPr lang="it-IT" sz="1050" dirty="0"/>
          </a:p>
          <a:p>
            <a:pPr marL="180975" indent="-168275" fontAlgn="b">
              <a:lnSpc>
                <a:spcPts val="1500"/>
              </a:lnSpc>
              <a:spcBef>
                <a:spcPts val="0"/>
              </a:spcBef>
            </a:pPr>
            <a:r>
              <a:rPr lang="it-IT" sz="1050" dirty="0"/>
              <a:t>EGI Foundation, Netherlands</a:t>
            </a:r>
          </a:p>
          <a:p>
            <a:pPr marL="180975" indent="-168275" fontAlgn="b">
              <a:lnSpc>
                <a:spcPts val="1500"/>
              </a:lnSpc>
              <a:spcBef>
                <a:spcPts val="0"/>
              </a:spcBef>
            </a:pPr>
            <a:r>
              <a:rPr lang="it-IT" sz="1050" dirty="0"/>
              <a:t>Elsevier</a:t>
            </a:r>
          </a:p>
          <a:p>
            <a:pPr marL="180975" indent="-168275" fontAlgn="b">
              <a:lnSpc>
                <a:spcPts val="1500"/>
              </a:lnSpc>
              <a:spcBef>
                <a:spcPts val="0"/>
              </a:spcBef>
            </a:pPr>
            <a:r>
              <a:rPr lang="it-IT" sz="1050" dirty="0"/>
              <a:t>ELSEVIER, Netherlands</a:t>
            </a:r>
          </a:p>
          <a:p>
            <a:pPr marL="180975" indent="-168275" fontAlgn="b">
              <a:lnSpc>
                <a:spcPts val="1500"/>
              </a:lnSpc>
              <a:spcBef>
                <a:spcPts val="0"/>
              </a:spcBef>
            </a:pPr>
            <a:r>
              <a:rPr lang="it-IT" sz="1050" dirty="0" err="1"/>
              <a:t>European</a:t>
            </a:r>
            <a:r>
              <a:rPr lang="it-IT" sz="1050" dirty="0"/>
              <a:t> Data </a:t>
            </a:r>
            <a:r>
              <a:rPr lang="it-IT" sz="1050" dirty="0" err="1"/>
              <a:t>Infrastructure</a:t>
            </a:r>
            <a:r>
              <a:rPr lang="it-IT" sz="1050" dirty="0"/>
              <a:t> (EUDAT project), </a:t>
            </a:r>
            <a:r>
              <a:rPr lang="it-IT" sz="1050" dirty="0" err="1"/>
              <a:t>Finland</a:t>
            </a:r>
            <a:endParaRPr lang="it-IT" sz="1050" dirty="0"/>
          </a:p>
          <a:p>
            <a:pPr marL="180975" indent="-168275" fontAlgn="b">
              <a:lnSpc>
                <a:spcPts val="1500"/>
              </a:lnSpc>
              <a:spcBef>
                <a:spcPts val="0"/>
              </a:spcBef>
            </a:pPr>
            <a:r>
              <a:rPr lang="it-IT" sz="1050" dirty="0" err="1"/>
              <a:t>European</a:t>
            </a:r>
            <a:r>
              <a:rPr lang="it-IT" sz="1050" dirty="0"/>
              <a:t> </a:t>
            </a:r>
            <a:r>
              <a:rPr lang="it-IT" sz="1050" dirty="0" err="1"/>
              <a:t>Parliamentary</a:t>
            </a:r>
            <a:r>
              <a:rPr lang="it-IT" sz="1050" dirty="0"/>
              <a:t> </a:t>
            </a:r>
            <a:r>
              <a:rPr lang="it-IT" sz="1050" dirty="0" err="1"/>
              <a:t>Research</a:t>
            </a:r>
            <a:r>
              <a:rPr lang="it-IT" sz="1050" dirty="0"/>
              <a:t> Service (EPRS), </a:t>
            </a:r>
            <a:r>
              <a:rPr lang="it-IT" sz="1050" dirty="0" err="1"/>
              <a:t>Belgium</a:t>
            </a:r>
            <a:endParaRPr lang="it-IT" sz="1050" dirty="0"/>
          </a:p>
          <a:p>
            <a:pPr marL="180975" indent="-168275" fontAlgn="b">
              <a:lnSpc>
                <a:spcPts val="1500"/>
              </a:lnSpc>
              <a:spcBef>
                <a:spcPts val="0"/>
              </a:spcBef>
            </a:pPr>
            <a:r>
              <a:rPr lang="en-US" sz="1050" dirty="0"/>
              <a:t>Gdańsk University of Technology, Poland</a:t>
            </a:r>
            <a:endParaRPr lang="it-IT" sz="1050" dirty="0"/>
          </a:p>
          <a:p>
            <a:pPr marL="180975" indent="-168275" fontAlgn="b">
              <a:lnSpc>
                <a:spcPts val="1500"/>
              </a:lnSpc>
              <a:spcBef>
                <a:spcPts val="0"/>
              </a:spcBef>
            </a:pPr>
            <a:r>
              <a:rPr lang="en-US" sz="1050" dirty="0"/>
              <a:t>GÉANT, Netherlands</a:t>
            </a:r>
          </a:p>
          <a:p>
            <a:pPr marL="180975" indent="-168275" fontAlgn="b">
              <a:lnSpc>
                <a:spcPts val="1500"/>
              </a:lnSpc>
              <a:spcBef>
                <a:spcPts val="0"/>
              </a:spcBef>
            </a:pPr>
            <a:r>
              <a:rPr lang="en-US" sz="1050" dirty="0"/>
              <a:t>Georgia Institute of Technology Library, USA</a:t>
            </a:r>
            <a:endParaRPr lang="it-IT" sz="1050" dirty="0"/>
          </a:p>
          <a:p>
            <a:pPr marL="180975" indent="-168275" fontAlgn="b">
              <a:lnSpc>
                <a:spcPts val="1500"/>
              </a:lnSpc>
              <a:spcBef>
                <a:spcPts val="0"/>
              </a:spcBef>
            </a:pPr>
            <a:r>
              <a:rPr lang="it-IT" sz="1050" dirty="0" err="1"/>
              <a:t>German</a:t>
            </a:r>
            <a:r>
              <a:rPr lang="it-IT" sz="1050" dirty="0"/>
              <a:t> Data Forum, Germany</a:t>
            </a:r>
          </a:p>
          <a:p>
            <a:pPr marL="180975" indent="-168275" fontAlgn="b">
              <a:lnSpc>
                <a:spcPts val="1500"/>
              </a:lnSpc>
              <a:spcBef>
                <a:spcPts val="0"/>
              </a:spcBef>
            </a:pPr>
            <a:r>
              <a:rPr lang="en-US" sz="1050" dirty="0"/>
              <a:t>Grenoble Alpes University, France</a:t>
            </a:r>
            <a:endParaRPr lang="it-IT" sz="1050" dirty="0"/>
          </a:p>
          <a:p>
            <a:pPr marL="180975" indent="-168275" fontAlgn="b">
              <a:lnSpc>
                <a:spcPts val="1500"/>
              </a:lnSpc>
              <a:spcBef>
                <a:spcPts val="0"/>
              </a:spcBef>
            </a:pPr>
            <a:r>
              <a:rPr lang="it-IT" sz="1050" dirty="0"/>
              <a:t>Helmholtz Association, Germany</a:t>
            </a:r>
          </a:p>
          <a:p>
            <a:pPr marL="180975" indent="-168275" fontAlgn="b">
              <a:lnSpc>
                <a:spcPts val="1500"/>
              </a:lnSpc>
              <a:spcBef>
                <a:spcPts val="0"/>
              </a:spcBef>
            </a:pPr>
            <a:r>
              <a:rPr lang="it-IT" sz="1050" dirty="0" err="1"/>
              <a:t>Hindawi</a:t>
            </a:r>
            <a:endParaRPr lang="it-IT" sz="1050" dirty="0"/>
          </a:p>
          <a:p>
            <a:pPr marL="180975" indent="-168275" fontAlgn="b">
              <a:lnSpc>
                <a:spcPts val="1500"/>
              </a:lnSpc>
              <a:spcBef>
                <a:spcPts val="0"/>
              </a:spcBef>
            </a:pPr>
            <a:r>
              <a:rPr lang="it-IT" sz="1050" dirty="0"/>
              <a:t>Information Technology </a:t>
            </a:r>
            <a:r>
              <a:rPr lang="it-IT" sz="1050" dirty="0" err="1"/>
              <a:t>Research</a:t>
            </a:r>
            <a:r>
              <a:rPr lang="it-IT" sz="1050" dirty="0"/>
              <a:t> </a:t>
            </a:r>
            <a:r>
              <a:rPr lang="it-IT" sz="1050" dirty="0" err="1"/>
              <a:t>Insititute</a:t>
            </a:r>
            <a:r>
              <a:rPr lang="it-IT" sz="1050" dirty="0"/>
              <a:t> (ITRI)- National </a:t>
            </a:r>
            <a:r>
              <a:rPr lang="it-IT" sz="1050" dirty="0" err="1"/>
              <a:t>Institute</a:t>
            </a:r>
            <a:r>
              <a:rPr lang="it-IT" sz="1050" dirty="0"/>
              <a:t> of Advanced Industrial Science and Technology (AIST), Japan</a:t>
            </a:r>
          </a:p>
          <a:p>
            <a:pPr marL="180975" indent="-168275" fontAlgn="b">
              <a:lnSpc>
                <a:spcPts val="1500"/>
              </a:lnSpc>
              <a:spcBef>
                <a:spcPts val="0"/>
              </a:spcBef>
            </a:pPr>
            <a:r>
              <a:rPr lang="en-US" sz="1050" dirty="0"/>
              <a:t>Institute for Scientific and Technical Information - TECHNIFORMI of the Georgian Technical University</a:t>
            </a:r>
            <a:r>
              <a:rPr lang="it-IT" sz="1050" dirty="0"/>
              <a:t>, Georgia</a:t>
            </a:r>
          </a:p>
          <a:p>
            <a:pPr marL="180975" indent="-168275" fontAlgn="b">
              <a:lnSpc>
                <a:spcPts val="1500"/>
              </a:lnSpc>
              <a:spcBef>
                <a:spcPts val="0"/>
              </a:spcBef>
            </a:pPr>
            <a:r>
              <a:rPr lang="it-IT" sz="1050" dirty="0" err="1"/>
              <a:t>Integrated</a:t>
            </a:r>
            <a:r>
              <a:rPr lang="it-IT" sz="1050" dirty="0"/>
              <a:t> </a:t>
            </a:r>
            <a:r>
              <a:rPr lang="it-IT" sz="1050" dirty="0" err="1"/>
              <a:t>Digitized</a:t>
            </a:r>
            <a:r>
              <a:rPr lang="it-IT" sz="1050" dirty="0"/>
              <a:t> </a:t>
            </a:r>
            <a:r>
              <a:rPr lang="it-IT" sz="1050" dirty="0" err="1"/>
              <a:t>Biocollections</a:t>
            </a:r>
            <a:r>
              <a:rPr lang="it-IT" sz="1050" dirty="0"/>
              <a:t> (</a:t>
            </a:r>
            <a:r>
              <a:rPr lang="it-IT" sz="1050" dirty="0" err="1"/>
              <a:t>iDigBio</a:t>
            </a:r>
            <a:r>
              <a:rPr lang="it-IT" sz="1050" dirty="0"/>
              <a:t>), USA</a:t>
            </a:r>
          </a:p>
          <a:p>
            <a:pPr marL="180975" indent="-168275" fontAlgn="b">
              <a:lnSpc>
                <a:spcPts val="1500"/>
              </a:lnSpc>
              <a:spcBef>
                <a:spcPts val="0"/>
              </a:spcBef>
            </a:pPr>
            <a:r>
              <a:rPr lang="it-IT" sz="1050" dirty="0"/>
              <a:t>IASSIST - International </a:t>
            </a:r>
            <a:r>
              <a:rPr lang="it-IT" sz="1050" dirty="0" err="1"/>
              <a:t>Association</a:t>
            </a:r>
            <a:r>
              <a:rPr lang="it-IT" sz="1050" dirty="0"/>
              <a:t> for Social Science Information Services and Technology, USA</a:t>
            </a:r>
          </a:p>
          <a:p>
            <a:pPr marL="180975" indent="-168275" fontAlgn="b">
              <a:lnSpc>
                <a:spcPts val="1500"/>
              </a:lnSpc>
              <a:spcBef>
                <a:spcPts val="0"/>
              </a:spcBef>
            </a:pPr>
            <a:r>
              <a:rPr lang="it-IT" sz="1050" dirty="0"/>
              <a:t>International </a:t>
            </a:r>
            <a:r>
              <a:rPr lang="it-IT" sz="1050" dirty="0" err="1"/>
              <a:t>Association</a:t>
            </a:r>
            <a:r>
              <a:rPr lang="it-IT" sz="1050" dirty="0"/>
              <a:t> of STM </a:t>
            </a:r>
            <a:r>
              <a:rPr lang="it-IT" sz="1050" dirty="0" err="1"/>
              <a:t>Publishers</a:t>
            </a:r>
            <a:r>
              <a:rPr lang="it-IT" sz="1050" dirty="0"/>
              <a:t>, Netherlands</a:t>
            </a:r>
          </a:p>
          <a:p>
            <a:pPr marL="180975" indent="-168275" fontAlgn="b">
              <a:lnSpc>
                <a:spcPts val="1500"/>
              </a:lnSpc>
              <a:spcBef>
                <a:spcPts val="0"/>
              </a:spcBef>
            </a:pPr>
            <a:r>
              <a:rPr lang="it-IT" sz="1050" dirty="0"/>
              <a:t>International </a:t>
            </a:r>
            <a:r>
              <a:rPr lang="it-IT" sz="1050" dirty="0" err="1"/>
              <a:t>Federation</a:t>
            </a:r>
            <a:r>
              <a:rPr lang="it-IT" sz="1050" dirty="0"/>
              <a:t> of Data </a:t>
            </a:r>
            <a:r>
              <a:rPr lang="it-IT" sz="1050" dirty="0" err="1"/>
              <a:t>Organizations</a:t>
            </a:r>
            <a:r>
              <a:rPr lang="it-IT" sz="1050" dirty="0"/>
              <a:t> for Social </a:t>
            </a:r>
            <a:r>
              <a:rPr lang="it-IT" sz="1050" dirty="0" err="1"/>
              <a:t>Sciences</a:t>
            </a:r>
            <a:r>
              <a:rPr lang="it-IT" sz="1050" dirty="0"/>
              <a:t>, USA</a:t>
            </a:r>
          </a:p>
          <a:p>
            <a:pPr marL="180975" indent="-168275" fontAlgn="b">
              <a:lnSpc>
                <a:spcPts val="1500"/>
              </a:lnSpc>
              <a:spcBef>
                <a:spcPts val="0"/>
              </a:spcBef>
            </a:pPr>
            <a:r>
              <a:rPr lang="it-IT" sz="1050" dirty="0"/>
              <a:t>John </a:t>
            </a:r>
            <a:r>
              <a:rPr lang="it-IT" sz="1050" dirty="0" err="1"/>
              <a:t>Wiley</a:t>
            </a:r>
            <a:r>
              <a:rPr lang="it-IT" sz="1050" dirty="0"/>
              <a:t> &amp; </a:t>
            </a:r>
            <a:r>
              <a:rPr lang="it-IT" sz="1050" dirty="0" err="1"/>
              <a:t>Sons</a:t>
            </a:r>
            <a:r>
              <a:rPr lang="it-IT" sz="1050" dirty="0"/>
              <a:t> Ltd., UK</a:t>
            </a:r>
          </a:p>
          <a:p>
            <a:pPr marL="180975" indent="-168275" fontAlgn="b">
              <a:lnSpc>
                <a:spcPts val="1500"/>
              </a:lnSpc>
              <a:spcBef>
                <a:spcPts val="0"/>
              </a:spcBef>
            </a:pPr>
            <a:r>
              <a:rPr lang="it-IT" sz="1050" dirty="0"/>
              <a:t>KAUST - King Abdullah University of Science and Technology, </a:t>
            </a:r>
            <a:r>
              <a:rPr lang="it-IT" sz="1050" dirty="0" err="1"/>
              <a:t>Saudia</a:t>
            </a:r>
            <a:r>
              <a:rPr lang="it-IT" sz="1050" dirty="0"/>
              <a:t> Arabia</a:t>
            </a:r>
          </a:p>
          <a:p>
            <a:pPr marL="180975" indent="-168275" fontAlgn="b">
              <a:lnSpc>
                <a:spcPts val="1500"/>
              </a:lnSpc>
              <a:spcBef>
                <a:spcPts val="0"/>
              </a:spcBef>
            </a:pPr>
            <a:r>
              <a:rPr lang="en-US" sz="1050" dirty="0"/>
              <a:t>KISTI</a:t>
            </a:r>
            <a:endParaRPr lang="it-IT" sz="1050" dirty="0"/>
          </a:p>
          <a:p>
            <a:pPr marL="180975" indent="-168275" fontAlgn="b">
              <a:lnSpc>
                <a:spcPts val="1500"/>
              </a:lnSpc>
              <a:spcBef>
                <a:spcPts val="0"/>
              </a:spcBef>
            </a:pPr>
            <a:r>
              <a:rPr lang="it-IT" sz="1050" dirty="0"/>
              <a:t>LIBER - </a:t>
            </a:r>
            <a:r>
              <a:rPr lang="it-IT" sz="1050" dirty="0" err="1"/>
              <a:t>Association</a:t>
            </a:r>
            <a:r>
              <a:rPr lang="it-IT" sz="1050" dirty="0"/>
              <a:t> of </a:t>
            </a:r>
            <a:r>
              <a:rPr lang="it-IT" sz="1050" dirty="0" err="1"/>
              <a:t>European</a:t>
            </a:r>
            <a:r>
              <a:rPr lang="it-IT" sz="1050" dirty="0"/>
              <a:t> </a:t>
            </a:r>
            <a:r>
              <a:rPr lang="it-IT" sz="1050" dirty="0" err="1"/>
              <a:t>Research</a:t>
            </a:r>
            <a:r>
              <a:rPr lang="it-IT" sz="1050" dirty="0"/>
              <a:t> Libraries, Germany</a:t>
            </a:r>
          </a:p>
          <a:p>
            <a:pPr marL="180975" indent="-168275" fontAlgn="b">
              <a:lnSpc>
                <a:spcPts val="1500"/>
              </a:lnSpc>
              <a:spcBef>
                <a:spcPts val="0"/>
              </a:spcBef>
            </a:pPr>
            <a:r>
              <a:rPr lang="it-IT" sz="1050" dirty="0"/>
              <a:t>Massachusetts </a:t>
            </a:r>
            <a:r>
              <a:rPr lang="it-IT" sz="1050" dirty="0" err="1"/>
              <a:t>Institute</a:t>
            </a:r>
            <a:r>
              <a:rPr lang="it-IT" sz="1050" dirty="0"/>
              <a:t> of Technology Libraries (MIT Libraries), USA</a:t>
            </a:r>
          </a:p>
          <a:p>
            <a:pPr marL="180975" indent="-168275" fontAlgn="b">
              <a:lnSpc>
                <a:spcPts val="1500"/>
              </a:lnSpc>
              <a:spcBef>
                <a:spcPts val="0"/>
              </a:spcBef>
            </a:pPr>
            <a:r>
              <a:rPr lang="it-IT" sz="1050" dirty="0"/>
              <a:t>Max </a:t>
            </a:r>
            <a:r>
              <a:rPr lang="it-IT" sz="1050" dirty="0" err="1"/>
              <a:t>Planck</a:t>
            </a:r>
            <a:r>
              <a:rPr lang="it-IT" sz="1050" dirty="0"/>
              <a:t> Computing and Data </a:t>
            </a:r>
            <a:r>
              <a:rPr lang="it-IT" sz="1050" dirty="0" err="1"/>
              <a:t>Facility</a:t>
            </a:r>
            <a:r>
              <a:rPr lang="it-IT" sz="1050" dirty="0"/>
              <a:t> (MPCDF), Germany</a:t>
            </a:r>
          </a:p>
          <a:p>
            <a:pPr marL="180975" indent="-168275" fontAlgn="b">
              <a:lnSpc>
                <a:spcPts val="1500"/>
              </a:lnSpc>
              <a:spcBef>
                <a:spcPts val="0"/>
              </a:spcBef>
            </a:pPr>
            <a:r>
              <a:rPr lang="en-US" sz="1050" dirty="0"/>
              <a:t>National Center for Supercomputing Applications, USA</a:t>
            </a:r>
          </a:p>
          <a:p>
            <a:pPr marL="180975" indent="-168275" fontAlgn="b">
              <a:lnSpc>
                <a:spcPts val="1500"/>
              </a:lnSpc>
              <a:spcBef>
                <a:spcPts val="0"/>
              </a:spcBef>
            </a:pPr>
            <a:r>
              <a:rPr lang="en-US" sz="1050" dirty="0"/>
              <a:t>National Institutes of Health (NIH), USA</a:t>
            </a:r>
            <a:endParaRPr lang="it-IT" sz="1050" dirty="0"/>
          </a:p>
          <a:p>
            <a:pPr marL="180975" indent="-168275" fontAlgn="b">
              <a:lnSpc>
                <a:spcPts val="1500"/>
              </a:lnSpc>
              <a:spcBef>
                <a:spcPts val="0"/>
              </a:spcBef>
            </a:pPr>
            <a:r>
              <a:rPr lang="it-IT" sz="1050" dirty="0"/>
              <a:t>National Library of </a:t>
            </a:r>
            <a:r>
              <a:rPr lang="it-IT" sz="1050" dirty="0" err="1"/>
              <a:t>Ireland</a:t>
            </a:r>
            <a:r>
              <a:rPr lang="it-IT" sz="1050" dirty="0"/>
              <a:t>, </a:t>
            </a:r>
            <a:r>
              <a:rPr lang="it-IT" sz="1050" dirty="0" err="1"/>
              <a:t>Ireland</a:t>
            </a:r>
            <a:endParaRPr lang="it-IT" sz="1050" dirty="0"/>
          </a:p>
          <a:p>
            <a:pPr marL="180975" indent="-168275" fontAlgn="b">
              <a:lnSpc>
                <a:spcPts val="1500"/>
              </a:lnSpc>
              <a:spcBef>
                <a:spcPts val="0"/>
              </a:spcBef>
            </a:pPr>
            <a:r>
              <a:rPr lang="it-IT" sz="1050" dirty="0"/>
              <a:t>New Zealand </a:t>
            </a:r>
            <a:r>
              <a:rPr lang="it-IT" sz="1050" dirty="0" err="1"/>
              <a:t>eScience</a:t>
            </a:r>
            <a:r>
              <a:rPr lang="it-IT" sz="1050" dirty="0"/>
              <a:t> </a:t>
            </a:r>
            <a:r>
              <a:rPr lang="it-IT" sz="1050" dirty="0" err="1"/>
              <a:t>Infrastructure</a:t>
            </a:r>
            <a:r>
              <a:rPr lang="it-IT" sz="1050" dirty="0"/>
              <a:t> (</a:t>
            </a:r>
            <a:r>
              <a:rPr lang="it-IT" sz="1050" dirty="0" err="1"/>
              <a:t>NeSI</a:t>
            </a:r>
            <a:r>
              <a:rPr lang="it-IT" sz="1050" dirty="0"/>
              <a:t>), New Zealand</a:t>
            </a:r>
          </a:p>
          <a:p>
            <a:pPr marL="180975" indent="-168275" fontAlgn="b">
              <a:lnSpc>
                <a:spcPts val="1500"/>
              </a:lnSpc>
              <a:spcBef>
                <a:spcPts val="0"/>
              </a:spcBef>
            </a:pPr>
            <a:r>
              <a:rPr lang="en-US" sz="1050" dirty="0"/>
              <a:t>Norwegian Agency for Shared Services in Education and Research Data (Sikt)</a:t>
            </a:r>
            <a:r>
              <a:rPr lang="it-IT" sz="1050" dirty="0"/>
              <a:t>, </a:t>
            </a:r>
            <a:r>
              <a:rPr lang="it-IT" sz="1050" dirty="0" err="1"/>
              <a:t>Norway</a:t>
            </a:r>
            <a:endParaRPr lang="it-IT" sz="1050" dirty="0"/>
          </a:p>
          <a:p>
            <a:pPr marL="180975" indent="-168275" fontAlgn="b">
              <a:lnSpc>
                <a:spcPts val="1500"/>
              </a:lnSpc>
              <a:spcBef>
                <a:spcPts val="0"/>
              </a:spcBef>
            </a:pPr>
            <a:r>
              <a:rPr lang="en-US" sz="1050" dirty="0"/>
              <a:t>Oracle for Research</a:t>
            </a:r>
            <a:r>
              <a:rPr lang="it-IT" sz="1050" dirty="0"/>
              <a:t>, USA</a:t>
            </a:r>
          </a:p>
          <a:p>
            <a:pPr marL="180975" indent="-168275" fontAlgn="b">
              <a:lnSpc>
                <a:spcPts val="1500"/>
              </a:lnSpc>
              <a:spcBef>
                <a:spcPts val="0"/>
              </a:spcBef>
            </a:pPr>
            <a:r>
              <a:rPr lang="it-IT" sz="1050" dirty="0" err="1"/>
              <a:t>Purdue</a:t>
            </a:r>
            <a:r>
              <a:rPr lang="it-IT" sz="1050" dirty="0"/>
              <a:t> </a:t>
            </a:r>
            <a:r>
              <a:rPr lang="it-IT" sz="1050" dirty="0" err="1"/>
              <a:t>University</a:t>
            </a:r>
            <a:r>
              <a:rPr lang="it-IT" sz="1050" dirty="0"/>
              <a:t> Libraries, USA</a:t>
            </a:r>
          </a:p>
          <a:p>
            <a:pPr marL="180975" indent="-168275" fontAlgn="b">
              <a:lnSpc>
                <a:spcPts val="1500"/>
              </a:lnSpc>
              <a:spcBef>
                <a:spcPts val="0"/>
              </a:spcBef>
            </a:pPr>
            <a:r>
              <a:rPr lang="it-IT" sz="1050" dirty="0" err="1"/>
              <a:t>Research</a:t>
            </a:r>
            <a:r>
              <a:rPr lang="it-IT" sz="1050" dirty="0"/>
              <a:t> Data Canada, Canada</a:t>
            </a:r>
          </a:p>
          <a:p>
            <a:pPr marL="180975" indent="-168275" fontAlgn="b">
              <a:lnSpc>
                <a:spcPts val="1500"/>
              </a:lnSpc>
              <a:spcBef>
                <a:spcPts val="0"/>
              </a:spcBef>
            </a:pPr>
            <a:r>
              <a:rPr lang="en-US" sz="1050" dirty="0"/>
              <a:t>San Diego Supercomputer Center, USA</a:t>
            </a:r>
          </a:p>
          <a:p>
            <a:pPr marL="180975" indent="-168275" fontAlgn="b">
              <a:lnSpc>
                <a:spcPts val="1500"/>
              </a:lnSpc>
              <a:spcBef>
                <a:spcPts val="0"/>
              </a:spcBef>
            </a:pPr>
            <a:r>
              <a:rPr lang="en-US" sz="1050" dirty="0"/>
              <a:t>SciELO (Scientific Electronic Library Online), Brazil</a:t>
            </a:r>
            <a:endParaRPr lang="it-IT" sz="1050" dirty="0"/>
          </a:p>
          <a:p>
            <a:pPr marL="180975" indent="-168275" fontAlgn="b">
              <a:lnSpc>
                <a:spcPts val="1500"/>
              </a:lnSpc>
              <a:spcBef>
                <a:spcPts val="0"/>
              </a:spcBef>
            </a:pPr>
            <a:r>
              <a:rPr lang="it-IT" sz="1050" dirty="0"/>
              <a:t>Science &amp; Technology </a:t>
            </a:r>
            <a:r>
              <a:rPr lang="it-IT" sz="1050" dirty="0" err="1"/>
              <a:t>Facilities</a:t>
            </a:r>
            <a:r>
              <a:rPr lang="it-IT" sz="1050" dirty="0"/>
              <a:t> </a:t>
            </a:r>
            <a:r>
              <a:rPr lang="it-IT" sz="1050" dirty="0" err="1"/>
              <a:t>Council</a:t>
            </a:r>
            <a:r>
              <a:rPr lang="it-IT" sz="1050" dirty="0"/>
              <a:t> (STFC), UK</a:t>
            </a:r>
          </a:p>
          <a:p>
            <a:pPr marL="180975" indent="-168275" fontAlgn="b">
              <a:lnSpc>
                <a:spcPts val="1500"/>
              </a:lnSpc>
              <a:spcBef>
                <a:spcPts val="0"/>
              </a:spcBef>
            </a:pPr>
            <a:r>
              <a:rPr lang="en-US" sz="1050" dirty="0"/>
              <a:t>Taylor &amp; Francis Group, UK</a:t>
            </a:r>
            <a:endParaRPr lang="it-IT" sz="1050" dirty="0"/>
          </a:p>
          <a:p>
            <a:pPr marL="180975" indent="-168275" fontAlgn="b">
              <a:lnSpc>
                <a:spcPts val="1500"/>
              </a:lnSpc>
              <a:spcBef>
                <a:spcPts val="0"/>
              </a:spcBef>
            </a:pPr>
            <a:r>
              <a:rPr lang="it-IT" sz="1050" dirty="0"/>
              <a:t>The Alan </a:t>
            </a:r>
            <a:r>
              <a:rPr lang="it-IT" sz="1050" dirty="0" err="1"/>
              <a:t>Turing</a:t>
            </a:r>
            <a:r>
              <a:rPr lang="it-IT" sz="1050" dirty="0"/>
              <a:t> </a:t>
            </a:r>
            <a:r>
              <a:rPr lang="it-IT" sz="1050" dirty="0" err="1"/>
              <a:t>institute</a:t>
            </a:r>
            <a:r>
              <a:rPr lang="it-IT" sz="1050" dirty="0"/>
              <a:t>, UK</a:t>
            </a:r>
          </a:p>
          <a:p>
            <a:pPr marL="180975" indent="-168275" fontAlgn="b">
              <a:lnSpc>
                <a:spcPts val="1500"/>
              </a:lnSpc>
              <a:spcBef>
                <a:spcPts val="0"/>
              </a:spcBef>
            </a:pPr>
            <a:r>
              <a:rPr lang="it-IT" sz="1050" dirty="0"/>
              <a:t>TMF – Technology, </a:t>
            </a:r>
            <a:r>
              <a:rPr lang="it-IT" sz="1050" dirty="0" err="1"/>
              <a:t>Methods</a:t>
            </a:r>
            <a:r>
              <a:rPr lang="it-IT" sz="1050" dirty="0"/>
              <a:t>, and </a:t>
            </a:r>
            <a:r>
              <a:rPr lang="it-IT" sz="1050" dirty="0" err="1"/>
              <a:t>Infrastructure</a:t>
            </a:r>
            <a:r>
              <a:rPr lang="it-IT" sz="1050" dirty="0"/>
              <a:t> for </a:t>
            </a:r>
            <a:r>
              <a:rPr lang="it-IT" sz="1050" dirty="0" err="1"/>
              <a:t>Networked</a:t>
            </a:r>
            <a:r>
              <a:rPr lang="it-IT" sz="1050" dirty="0"/>
              <a:t> </a:t>
            </a:r>
            <a:r>
              <a:rPr lang="it-IT" sz="1050" dirty="0" err="1"/>
              <a:t>Medical</a:t>
            </a:r>
            <a:r>
              <a:rPr lang="it-IT" sz="1050" dirty="0"/>
              <a:t> </a:t>
            </a:r>
            <a:r>
              <a:rPr lang="it-IT" sz="1050" dirty="0" err="1"/>
              <a:t>Research</a:t>
            </a:r>
            <a:r>
              <a:rPr lang="it-IT" sz="1050" dirty="0"/>
              <a:t>, Germany</a:t>
            </a:r>
          </a:p>
          <a:p>
            <a:pPr marL="180975" indent="-168275" fontAlgn="b">
              <a:lnSpc>
                <a:spcPts val="1500"/>
              </a:lnSpc>
              <a:spcBef>
                <a:spcPts val="0"/>
              </a:spcBef>
            </a:pPr>
            <a:r>
              <a:rPr lang="en-US" sz="1050" dirty="0"/>
              <a:t>TU Delft, Netherlands</a:t>
            </a:r>
            <a:endParaRPr lang="it-IT" sz="1050" dirty="0"/>
          </a:p>
          <a:p>
            <a:pPr marL="180975" indent="-168275" fontAlgn="b">
              <a:lnSpc>
                <a:spcPts val="1500"/>
              </a:lnSpc>
              <a:spcBef>
                <a:spcPts val="0"/>
              </a:spcBef>
            </a:pPr>
            <a:r>
              <a:rPr lang="en-US" sz="1050" dirty="0"/>
              <a:t>United States Geological Society (USGS)</a:t>
            </a:r>
          </a:p>
          <a:p>
            <a:pPr marL="180975" indent="-168275" fontAlgn="b">
              <a:lnSpc>
                <a:spcPts val="1500"/>
              </a:lnSpc>
              <a:spcBef>
                <a:spcPts val="0"/>
              </a:spcBef>
            </a:pPr>
            <a:r>
              <a:rPr lang="en-US" sz="1050" dirty="0"/>
              <a:t>Universidad Nacional, Costa Rica</a:t>
            </a:r>
          </a:p>
          <a:p>
            <a:pPr marL="180975" indent="-168275" fontAlgn="b">
              <a:lnSpc>
                <a:spcPts val="1500"/>
              </a:lnSpc>
              <a:spcBef>
                <a:spcPts val="0"/>
              </a:spcBef>
            </a:pPr>
            <a:r>
              <a:rPr lang="en-US" sz="1050" dirty="0"/>
              <a:t>Université Paris Nanterre, France</a:t>
            </a:r>
          </a:p>
          <a:p>
            <a:pPr marL="180975" indent="-168275" fontAlgn="b">
              <a:lnSpc>
                <a:spcPts val="1500"/>
              </a:lnSpc>
              <a:spcBef>
                <a:spcPts val="0"/>
              </a:spcBef>
            </a:pPr>
            <a:r>
              <a:rPr lang="en-US" sz="1050" dirty="0"/>
              <a:t>University College Dublin Library</a:t>
            </a:r>
          </a:p>
          <a:p>
            <a:pPr marL="180975" indent="-168275" fontAlgn="b">
              <a:lnSpc>
                <a:spcPts val="1500"/>
              </a:lnSpc>
              <a:spcBef>
                <a:spcPts val="0"/>
              </a:spcBef>
            </a:pPr>
            <a:r>
              <a:rPr lang="en-US" sz="1050" dirty="0"/>
              <a:t>University of Botswana, Botswana</a:t>
            </a:r>
          </a:p>
          <a:p>
            <a:pPr marL="180975" indent="-168275" fontAlgn="b">
              <a:lnSpc>
                <a:spcPts val="1500"/>
              </a:lnSpc>
              <a:spcBef>
                <a:spcPts val="0"/>
              </a:spcBef>
            </a:pPr>
            <a:r>
              <a:rPr lang="it-IT" sz="1050" dirty="0" err="1"/>
              <a:t>Université</a:t>
            </a:r>
            <a:r>
              <a:rPr lang="it-IT" sz="1050" dirty="0"/>
              <a:t> de </a:t>
            </a:r>
            <a:r>
              <a:rPr lang="it-IT" sz="1050" dirty="0" err="1"/>
              <a:t>Lorraine</a:t>
            </a:r>
            <a:r>
              <a:rPr lang="it-IT" sz="1050" dirty="0"/>
              <a:t>, France</a:t>
            </a:r>
          </a:p>
          <a:p>
            <a:pPr marL="180975" indent="-168275" fontAlgn="b">
              <a:lnSpc>
                <a:spcPts val="1500"/>
              </a:lnSpc>
              <a:spcBef>
                <a:spcPts val="0"/>
              </a:spcBef>
            </a:pPr>
            <a:r>
              <a:rPr lang="it-IT" sz="1050" dirty="0" err="1"/>
              <a:t>University</a:t>
            </a:r>
            <a:r>
              <a:rPr lang="it-IT" sz="1050" dirty="0"/>
              <a:t> of Strasbourg, France</a:t>
            </a:r>
          </a:p>
          <a:p>
            <a:pPr marL="180975" indent="-168275" fontAlgn="b">
              <a:lnSpc>
                <a:spcPts val="1500"/>
              </a:lnSpc>
              <a:spcBef>
                <a:spcPts val="0"/>
              </a:spcBef>
            </a:pPr>
            <a:r>
              <a:rPr lang="it-IT" sz="1050" dirty="0"/>
              <a:t>Washington </a:t>
            </a:r>
            <a:r>
              <a:rPr lang="it-IT" sz="1050" dirty="0" err="1"/>
              <a:t>University</a:t>
            </a:r>
            <a:r>
              <a:rPr lang="it-IT" sz="1050" dirty="0"/>
              <a:t> in St. Louis Libraries, USA</a:t>
            </a:r>
          </a:p>
          <a:p>
            <a:pPr marL="180975" indent="-168275" fontAlgn="b">
              <a:lnSpc>
                <a:spcPts val="1500"/>
              </a:lnSpc>
              <a:spcBef>
                <a:spcPts val="0"/>
              </a:spcBef>
            </a:pPr>
            <a:r>
              <a:rPr lang="it-IT" sz="105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69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err="1"/>
              <a:t>Committee</a:t>
            </a:r>
            <a:r>
              <a:rPr lang="it-IT" sz="2400" dirty="0"/>
              <a:t> on Data for Science and Technology (CODATA)</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Group on Earth </a:t>
            </a:r>
            <a:r>
              <a:rPr lang="it-IT" sz="2400" dirty="0" err="1"/>
              <a:t>Observations</a:t>
            </a:r>
            <a:r>
              <a:rPr lang="it-IT" sz="2400" dirty="0"/>
              <a:t> (GEO)</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a:t>
            </a:r>
            <a:r>
              <a:rPr lang="it-IT" sz="2000" dirty="0"/>
              <a:t>(WDS)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64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30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34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D6FF83-9938-F84C-8059-41250746DFB9}"/>
              </a:ext>
            </a:extLst>
          </p:cNvPr>
          <p:cNvSpPr/>
          <p:nvPr/>
        </p:nvSpPr>
        <p:spPr>
          <a:xfrm>
            <a:off x="-16330" y="-34825"/>
            <a:ext cx="12208329" cy="6927645"/>
          </a:xfrm>
          <a:prstGeom prst="rect">
            <a:avLst/>
          </a:prstGeom>
          <a:solidFill>
            <a:srgbClr val="234C5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633421E-9E35-E64E-8C7A-2BB4392D259C}"/>
              </a:ext>
            </a:extLst>
          </p:cNvPr>
          <p:cNvPicPr>
            <a:picLocks noChangeAspect="1"/>
          </p:cNvPicPr>
          <p:nvPr/>
        </p:nvPicPr>
        <p:blipFill rotWithShape="1">
          <a:blip r:embed="rId3"/>
          <a:srcRect l="22417" t="22553" r="19245" b="21694"/>
          <a:stretch/>
        </p:blipFill>
        <p:spPr>
          <a:xfrm>
            <a:off x="34705" y="605600"/>
            <a:ext cx="6299611" cy="6287220"/>
          </a:xfrm>
          <a:prstGeom prst="rect">
            <a:avLst/>
          </a:prstGeom>
        </p:spPr>
      </p:pic>
      <p:sp>
        <p:nvSpPr>
          <p:cNvPr id="8" name="TextBox 7">
            <a:extLst>
              <a:ext uri="{FF2B5EF4-FFF2-40B4-BE49-F238E27FC236}">
                <a16:creationId xmlns:a16="http://schemas.microsoft.com/office/drawing/2014/main" id="{E4F2DC0B-61CB-684C-A86F-72FEE560D678}"/>
              </a:ext>
            </a:extLst>
          </p:cNvPr>
          <p:cNvSpPr txBox="1"/>
          <p:nvPr/>
        </p:nvSpPr>
        <p:spPr>
          <a:xfrm>
            <a:off x="452989" y="415846"/>
            <a:ext cx="11612603" cy="769441"/>
          </a:xfrm>
          <a:prstGeom prst="rect">
            <a:avLst/>
          </a:prstGeom>
          <a:noFill/>
        </p:spPr>
        <p:txBody>
          <a:bodyPr wrap="none" rtlCol="0">
            <a:spAutoFit/>
          </a:bodyPr>
          <a:lstStyle/>
          <a:p>
            <a:r>
              <a:rPr lang="en-US" sz="4400" b="1" dirty="0">
                <a:solidFill>
                  <a:schemeClr val="bg1"/>
                </a:solidFill>
              </a:rPr>
              <a:t>The RDA's 10th Anniversary Events and Activities</a:t>
            </a:r>
          </a:p>
        </p:txBody>
      </p:sp>
      <p:sp>
        <p:nvSpPr>
          <p:cNvPr id="19" name="TextBox 18">
            <a:extLst>
              <a:ext uri="{FF2B5EF4-FFF2-40B4-BE49-F238E27FC236}">
                <a16:creationId xmlns:a16="http://schemas.microsoft.com/office/drawing/2014/main" id="{E0E9EDA5-F260-DC43-B201-F5ABDC8571D8}"/>
              </a:ext>
            </a:extLst>
          </p:cNvPr>
          <p:cNvSpPr txBox="1"/>
          <p:nvPr/>
        </p:nvSpPr>
        <p:spPr>
          <a:xfrm>
            <a:off x="5761170" y="2086001"/>
            <a:ext cx="5455784" cy="2554545"/>
          </a:xfrm>
          <a:prstGeom prst="rect">
            <a:avLst/>
          </a:prstGeom>
          <a:noFill/>
        </p:spPr>
        <p:txBody>
          <a:bodyPr wrap="square">
            <a:spAutoFit/>
          </a:bodyPr>
          <a:lstStyle/>
          <a:p>
            <a:r>
              <a:rPr lang="en-US" sz="2000" b="1" dirty="0">
                <a:solidFill>
                  <a:schemeClr val="bg1"/>
                </a:solidFill>
              </a:rPr>
              <a:t>In 2023 the Research Data Alliance is celebrating its 10th Anniversary. We’re excited to commemorate this important milestone with our community by </a:t>
            </a:r>
            <a:r>
              <a:rPr lang="en-US" sz="2000" b="1" dirty="0" err="1">
                <a:solidFill>
                  <a:schemeClr val="bg1"/>
                </a:solidFill>
              </a:rPr>
              <a:t>organising</a:t>
            </a:r>
            <a:r>
              <a:rPr lang="en-US" sz="2000" b="1" dirty="0">
                <a:solidFill>
                  <a:schemeClr val="bg1"/>
                </a:solidFill>
              </a:rPr>
              <a:t> a series of international and regional events and activities dedicated to a specific theme related to research data management of relevance to the RDA community. </a:t>
            </a:r>
            <a:endParaRPr lang="en-US" sz="2000" dirty="0">
              <a:solidFill>
                <a:schemeClr val="bg1"/>
              </a:solidFill>
            </a:endParaRPr>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21" name="Rectangle 20">
            <a:extLst>
              <a:ext uri="{FF2B5EF4-FFF2-40B4-BE49-F238E27FC236}">
                <a16:creationId xmlns:a16="http://schemas.microsoft.com/office/drawing/2014/main" id="{0CD622D4-D05D-5C42-8CAF-C9E4DA4FEDE3}"/>
              </a:ext>
            </a:extLst>
          </p:cNvPr>
          <p:cNvSpPr/>
          <p:nvPr/>
        </p:nvSpPr>
        <p:spPr>
          <a:xfrm>
            <a:off x="5838092" y="5147720"/>
            <a:ext cx="6353908" cy="514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21AFD1-4A5B-D54A-9C00-BA9418DCC660}"/>
              </a:ext>
            </a:extLst>
          </p:cNvPr>
          <p:cNvSpPr txBox="1"/>
          <p:nvPr/>
        </p:nvSpPr>
        <p:spPr>
          <a:xfrm>
            <a:off x="5931369" y="5218058"/>
            <a:ext cx="5829673"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Learn more at </a:t>
            </a:r>
            <a:r>
              <a:rPr lang="en-US" dirty="0" err="1">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www.rd-alliance.org</a:t>
            </a:r>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/10th-Anniversary-Events</a:t>
            </a:r>
            <a:endParaRPr lang="en-US" dirty="0">
              <a:ln w="0"/>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BF0CD3B7-1505-6E4C-A3B5-1494E90AB4F8}"/>
              </a:ext>
            </a:extLst>
          </p:cNvPr>
          <p:cNvCxnSpPr/>
          <p:nvPr/>
        </p:nvCxnSpPr>
        <p:spPr>
          <a:xfrm>
            <a:off x="465664" y="1525805"/>
            <a:ext cx="1111751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7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5" name="Picture 4">
            <a:extLst>
              <a:ext uri="{FF2B5EF4-FFF2-40B4-BE49-F238E27FC236}">
                <a16:creationId xmlns:a16="http://schemas.microsoft.com/office/drawing/2014/main" id="{52678309-12D7-9B4F-80F8-9B82D838257E}"/>
              </a:ext>
            </a:extLst>
          </p:cNvPr>
          <p:cNvPicPr>
            <a:picLocks noChangeAspect="1"/>
          </p:cNvPicPr>
          <p:nvPr/>
        </p:nvPicPr>
        <p:blipFill rotWithShape="1">
          <a:blip r:embed="rId3"/>
          <a:srcRect l="770" t="3384" r="1429" b="3849"/>
          <a:stretch/>
        </p:blipFill>
        <p:spPr>
          <a:xfrm>
            <a:off x="174172" y="4602995"/>
            <a:ext cx="6465286" cy="1144722"/>
          </a:xfrm>
          <a:prstGeom prst="rect">
            <a:avLst/>
          </a:prstGeom>
        </p:spPr>
      </p:pic>
      <p:pic>
        <p:nvPicPr>
          <p:cNvPr id="9" name="Picture 8" descr="A blue background with white text&#10;&#10;Description automatically generated">
            <a:extLst>
              <a:ext uri="{FF2B5EF4-FFF2-40B4-BE49-F238E27FC236}">
                <a16:creationId xmlns:a16="http://schemas.microsoft.com/office/drawing/2014/main" id="{814FF7E7-C9B4-2ACE-7857-CB5DCE59B531}"/>
              </a:ext>
            </a:extLst>
          </p:cNvPr>
          <p:cNvPicPr>
            <a:picLocks noChangeAspect="1"/>
          </p:cNvPicPr>
          <p:nvPr/>
        </p:nvPicPr>
        <p:blipFill>
          <a:blip r:embed="rId4"/>
          <a:stretch>
            <a:fillRect/>
          </a:stretch>
        </p:blipFill>
        <p:spPr>
          <a:xfrm>
            <a:off x="5680528" y="5209288"/>
            <a:ext cx="6337300" cy="1028700"/>
          </a:xfrm>
          <a:prstGeom prst="rect">
            <a:avLst/>
          </a:prstGeom>
        </p:spPr>
      </p:pic>
    </p:spTree>
    <p:extLst>
      <p:ext uri="{BB962C8B-B14F-4D97-AF65-F5344CB8AC3E}">
        <p14:creationId xmlns:p14="http://schemas.microsoft.com/office/powerpoint/2010/main" val="345172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24</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071268" y="202178"/>
            <a:ext cx="9909717" cy="1094450"/>
          </a:xfrm>
        </p:spPr>
        <p:txBody>
          <a:bodyPr>
            <a:noAutofit/>
          </a:bodyPr>
          <a:lstStyle/>
          <a:p>
            <a:pPr algn="ctr"/>
            <a:r>
              <a:rPr lang="en-US" sz="4000" dirty="0">
                <a:latin typeface="+mn-lt"/>
              </a:rPr>
              <a:t>Research Data Alliance’s 20</a:t>
            </a:r>
            <a:r>
              <a:rPr lang="en-US" sz="4000" baseline="30000" dirty="0">
                <a:latin typeface="+mn-lt"/>
              </a:rPr>
              <a:t>th</a:t>
            </a:r>
            <a:r>
              <a:rPr lang="en-US" sz="4000" dirty="0">
                <a:latin typeface="+mn-lt"/>
              </a:rPr>
              <a:t> Plenary Meeting</a:t>
            </a:r>
            <a:endParaRPr lang="en-150" sz="40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880248" y="1500764"/>
            <a:ext cx="7436010" cy="369332"/>
          </a:xfrm>
          <a:prstGeom prst="rect">
            <a:avLst/>
          </a:prstGeom>
          <a:noFill/>
        </p:spPr>
        <p:txBody>
          <a:bodyPr wrap="square" rtlCol="0">
            <a:spAutoFit/>
          </a:bodyPr>
          <a:lstStyle/>
          <a:p>
            <a:pPr marL="285750" indent="-285750">
              <a:buFont typeface="Wingdings" pitchFamily="2" charset="2"/>
              <a:buChar char="v"/>
            </a:pPr>
            <a:r>
              <a:rPr lang="en-US" b="1" dirty="0"/>
              <a:t>46 </a:t>
            </a:r>
            <a:r>
              <a:rPr lang="en-US" dirty="0"/>
              <a:t>Hybrid Working Group, Interest Group, </a:t>
            </a:r>
            <a:r>
              <a:rPr lang="en-US" dirty="0" err="1"/>
              <a:t>BoF</a:t>
            </a:r>
            <a:r>
              <a:rPr lang="en-US" dirty="0"/>
              <a:t>, and CoP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7343244" y="1478046"/>
            <a:ext cx="2284408" cy="369332"/>
          </a:xfrm>
          <a:prstGeom prst="rect">
            <a:avLst/>
          </a:prstGeom>
          <a:noFill/>
        </p:spPr>
        <p:txBody>
          <a:bodyPr wrap="none" rtlCol="0">
            <a:spAutoFit/>
          </a:bodyPr>
          <a:lstStyle/>
          <a:p>
            <a:pPr marL="285750" indent="-285750">
              <a:buFont typeface="Wingdings" pitchFamily="2" charset="2"/>
              <a:buChar char="v"/>
            </a:pPr>
            <a:r>
              <a:rPr lang="en-US" b="1" dirty="0"/>
              <a:t>7 Plenary </a:t>
            </a:r>
            <a:r>
              <a:rPr lang="en-US" dirty="0"/>
              <a:t>meetings</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65663" y="1960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8C3D8-B9B7-3848-89D3-4181E2347EA2}"/>
              </a:ext>
            </a:extLst>
          </p:cNvPr>
          <p:cNvCxnSpPr>
            <a:cxnSpLocks/>
          </p:cNvCxnSpPr>
          <p:nvPr/>
        </p:nvCxnSpPr>
        <p:spPr>
          <a:xfrm>
            <a:off x="6294052" y="2057841"/>
            <a:ext cx="0" cy="4401912"/>
          </a:xfrm>
          <a:prstGeom prst="line">
            <a:avLst/>
          </a:prstGeom>
          <a:ln w="22225">
            <a:solidFill>
              <a:srgbClr val="79B94E"/>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8153DFA-1B7E-CE4B-8F0E-C6990BE46124}"/>
              </a:ext>
            </a:extLst>
          </p:cNvPr>
          <p:cNvSpPr txBox="1"/>
          <p:nvPr/>
        </p:nvSpPr>
        <p:spPr>
          <a:xfrm>
            <a:off x="6508136" y="5285921"/>
            <a:ext cx="5233326" cy="923330"/>
          </a:xfrm>
          <a:prstGeom prst="rect">
            <a:avLst/>
          </a:prstGeom>
          <a:noFill/>
        </p:spPr>
        <p:txBody>
          <a:bodyPr wrap="square" rtlCol="0">
            <a:spAutoFit/>
          </a:bodyPr>
          <a:lstStyle/>
          <a:p>
            <a:pPr algn="ctr"/>
            <a:r>
              <a:rPr lang="en-US" dirty="0"/>
              <a:t>The graph outlines the number of sessions per pathway, giving an indication of the current “trends” across the RDA groups and their topics’ focus. </a:t>
            </a:r>
          </a:p>
        </p:txBody>
      </p:sp>
      <p:pic>
        <p:nvPicPr>
          <p:cNvPr id="1026" name="Picture 2">
            <a:extLst>
              <a:ext uri="{FF2B5EF4-FFF2-40B4-BE49-F238E27FC236}">
                <a16:creationId xmlns:a16="http://schemas.microsoft.com/office/drawing/2014/main" id="{84DE02E7-DC54-A04E-BC95-9C546760C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105" y="2106672"/>
            <a:ext cx="5345853" cy="30817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DA69EF2-0B3F-8F4A-9B0E-AA27F2F136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5" r="17885" b="2948"/>
          <a:stretch/>
        </p:blipFill>
        <p:spPr bwMode="auto">
          <a:xfrm>
            <a:off x="610619" y="2074233"/>
            <a:ext cx="5447397" cy="3658718"/>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D8B1ABA6-78D7-AA45-8CC0-94F80C6473B4}"/>
              </a:ext>
            </a:extLst>
          </p:cNvPr>
          <p:cNvSpPr txBox="1">
            <a:spLocks/>
          </p:cNvSpPr>
          <p:nvPr/>
        </p:nvSpPr>
        <p:spPr>
          <a:xfrm>
            <a:off x="520135" y="5513737"/>
            <a:ext cx="5559496" cy="1094450"/>
          </a:xfrm>
          <a:prstGeom prst="rect">
            <a:avLst/>
          </a:prstGeom>
        </p:spPr>
        <p:txBody>
          <a:bodyPr vert="horz" lIns="91440" tIns="72000" rIns="91440" bIns="72000" rtlCol="0" anchor="ctr">
            <a:no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pPr algn="ctr"/>
            <a:r>
              <a:rPr lang="en-US" sz="3600" dirty="0">
                <a:solidFill>
                  <a:schemeClr val="accent1">
                    <a:lumMod val="50000"/>
                  </a:schemeClr>
                </a:solidFill>
                <a:latin typeface="+mn-lt"/>
                <a:hlinkClick r:id="rId4">
                  <a:extLst>
                    <a:ext uri="{A12FA001-AC4F-418D-AE19-62706E023703}">
                      <ahyp:hlinkClr xmlns:ahyp="http://schemas.microsoft.com/office/drawing/2018/hyperlinkcolor" val="tx"/>
                    </a:ext>
                  </a:extLst>
                </a:hlinkClick>
              </a:rPr>
              <a:t>Check Out the Highlights!</a:t>
            </a:r>
            <a:endParaRPr lang="en-150" sz="3600" dirty="0">
              <a:solidFill>
                <a:schemeClr val="accent1">
                  <a:lumMod val="50000"/>
                </a:schemeClr>
              </a:solidFill>
              <a:latin typeface="+mn-lt"/>
            </a:endParaRPr>
          </a:p>
        </p:txBody>
      </p:sp>
    </p:spTree>
    <p:extLst>
      <p:ext uri="{BB962C8B-B14F-4D97-AF65-F5344CB8AC3E}">
        <p14:creationId xmlns:p14="http://schemas.microsoft.com/office/powerpoint/2010/main" val="933948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33A74F-EF03-FA4D-A4B6-47D90361B1E3}"/>
              </a:ext>
            </a:extLst>
          </p:cNvPr>
          <p:cNvSpPr txBox="1"/>
          <p:nvPr/>
        </p:nvSpPr>
        <p:spPr>
          <a:xfrm>
            <a:off x="-73724" y="-15246"/>
            <a:ext cx="12265724" cy="3971790"/>
          </a:xfrm>
          <a:prstGeom prst="rect">
            <a:avLst/>
          </a:prstGeom>
          <a:solidFill>
            <a:srgbClr val="0070C0"/>
          </a:solidFill>
        </p:spPr>
        <p:txBody>
          <a:bodyPr wrap="square" anchor="ctr" anchorCtr="0">
            <a:normAutofit/>
          </a:bodyPr>
          <a:lstStyle/>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26</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19" b="54057"/>
          <a:stretch/>
        </p:blipFill>
        <p:spPr bwMode="auto">
          <a:xfrm>
            <a:off x="-45966" y="2268355"/>
            <a:ext cx="12233075" cy="253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83519" y="5377706"/>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466" y="5320556"/>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400966" y="4850279"/>
            <a:ext cx="12402053" cy="523220"/>
            <a:chOff x="-400966" y="4424395"/>
            <a:chExt cx="12402053" cy="523220"/>
          </a:xfrm>
        </p:grpSpPr>
        <p:sp>
          <p:nvSpPr>
            <p:cNvPr id="13" name="TextBox 12">
              <a:extLst>
                <a:ext uri="{FF2B5EF4-FFF2-40B4-BE49-F238E27FC236}">
                  <a16:creationId xmlns:a16="http://schemas.microsoft.com/office/drawing/2014/main" id="{D74DBCA2-0DEC-D049-81D7-EF4F93704DE2}"/>
                </a:ext>
              </a:extLst>
            </p:cNvPr>
            <p:cNvSpPr txBox="1"/>
            <p:nvPr/>
          </p:nvSpPr>
          <p:spPr>
            <a:xfrm>
              <a:off x="-400966" y="4424395"/>
              <a:ext cx="6069287" cy="523220"/>
            </a:xfrm>
            <a:prstGeom prst="rect">
              <a:avLst/>
            </a:prstGeom>
            <a:noFill/>
          </p:spPr>
          <p:txBody>
            <a:bodyPr wrap="square">
              <a:spAutoFit/>
            </a:bodyPr>
            <a:lstStyle/>
            <a:p>
              <a:pPr algn="ctr"/>
              <a:r>
                <a:rPr lang="en-GB" sz="2400" b="1" dirty="0">
                  <a:solidFill>
                    <a:srgbClr val="0070C0"/>
                  </a:solidFill>
                </a:rPr>
                <a:t>O</a:t>
              </a:r>
              <a:r>
                <a:rPr lang="en-GB" sz="2400" b="1" i="0" u="none" strike="noStrike" dirty="0">
                  <a:solidFill>
                    <a:srgbClr val="0070C0"/>
                  </a:solidFill>
                  <a:effectLst/>
                </a:rPr>
                <a:t>rganised</a:t>
              </a:r>
              <a:r>
                <a:rPr lang="en-US" sz="2400" b="1" i="0" u="none" strike="noStrike" dirty="0">
                  <a:solidFill>
                    <a:srgbClr val="0070C0"/>
                  </a:solidFill>
                  <a:effectLst/>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096000" y="4445113"/>
              <a:ext cx="5905087" cy="475655"/>
            </a:xfrm>
            <a:prstGeom prst="rect">
              <a:avLst/>
            </a:prstGeom>
            <a:noFill/>
          </p:spPr>
          <p:txBody>
            <a:bodyPr wrap="square">
              <a:spAutoFit/>
            </a:bodyPr>
            <a:lstStyle/>
            <a:p>
              <a:pPr algn="ctr"/>
              <a:r>
                <a:rPr lang="en-US" sz="2400" b="1" dirty="0">
                  <a:solidFill>
                    <a:srgbClr val="0070C0"/>
                  </a:solidFill>
                </a:rPr>
                <a:t>Hosted </a:t>
              </a:r>
              <a:r>
                <a:rPr lang="en-US" sz="2400" b="1" i="0" u="none" strike="noStrike" dirty="0">
                  <a:solidFill>
                    <a:srgbClr val="0070C0"/>
                  </a:solidFill>
                  <a:effectLst/>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2" y="533671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523680" y="5320556"/>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58" y="528989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494311" y="5460279"/>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rgbClr val="0070C0"/>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pic>
        <p:nvPicPr>
          <p:cNvPr id="23" name="Picture 22">
            <a:extLst>
              <a:ext uri="{FF2B5EF4-FFF2-40B4-BE49-F238E27FC236}">
                <a16:creationId xmlns:a16="http://schemas.microsoft.com/office/drawing/2014/main" id="{A000C7F3-551F-7A4B-8F75-E77E035044E5}"/>
              </a:ext>
            </a:extLst>
          </p:cNvPr>
          <p:cNvPicPr>
            <a:picLocks noChangeAspect="1"/>
          </p:cNvPicPr>
          <p:nvPr/>
        </p:nvPicPr>
        <p:blipFill rotWithShape="1">
          <a:blip r:embed="rId10"/>
          <a:srcRect l="-8182" r="-1"/>
          <a:stretch/>
        </p:blipFill>
        <p:spPr>
          <a:xfrm>
            <a:off x="1734781" y="238812"/>
            <a:ext cx="8887290" cy="1866837"/>
          </a:xfrm>
          <a:prstGeom prst="rect">
            <a:avLst/>
          </a:prstGeom>
        </p:spPr>
      </p:pic>
    </p:spTree>
    <p:extLst>
      <p:ext uri="{BB962C8B-B14F-4D97-AF65-F5344CB8AC3E}">
        <p14:creationId xmlns:p14="http://schemas.microsoft.com/office/powerpoint/2010/main" val="1790776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28</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29</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64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91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37 Working Groups </a:t>
            </a:r>
          </a:p>
          <a:p>
            <a:pPr algn="ctr">
              <a:lnSpc>
                <a:spcPts val="1360"/>
              </a:lnSpc>
            </a:pPr>
            <a:r>
              <a:rPr lang="it-IT" sz="1400" b="1" dirty="0">
                <a:solidFill>
                  <a:schemeClr val="bg1"/>
                </a:solidFill>
                <a:ea typeface="BatangChe" panose="02030609000101010101" pitchFamily="49" charset="-127"/>
              </a:rPr>
              <a:t>59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Groups</a:t>
            </a: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13,801</a:t>
            </a:r>
            <a:r>
              <a:rPr lang="it-IT" sz="1600" b="1" dirty="0"/>
              <a:t> INDIVIDUAL MEMBERS FROM 151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69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13,500K members globally representing 151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4" name="Picture 3" descr="A graph showing a line going up&#10;&#10;Description automatically generated">
            <a:extLst>
              <a:ext uri="{FF2B5EF4-FFF2-40B4-BE49-F238E27FC236}">
                <a16:creationId xmlns:a16="http://schemas.microsoft.com/office/drawing/2014/main" id="{B29129DC-45E6-A599-9A37-F20DAD250641}"/>
              </a:ext>
            </a:extLst>
          </p:cNvPr>
          <p:cNvPicPr>
            <a:picLocks noChangeAspect="1"/>
          </p:cNvPicPr>
          <p:nvPr/>
        </p:nvPicPr>
        <p:blipFill>
          <a:blip r:embed="rId3"/>
          <a:stretch>
            <a:fillRect/>
          </a:stretch>
        </p:blipFill>
        <p:spPr>
          <a:xfrm>
            <a:off x="269858" y="1300795"/>
            <a:ext cx="11922142" cy="4431790"/>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5" name="Picture 4" descr="A green circle with numbers and text&#10;&#10;Description automatically generated">
            <a:extLst>
              <a:ext uri="{FF2B5EF4-FFF2-40B4-BE49-F238E27FC236}">
                <a16:creationId xmlns:a16="http://schemas.microsoft.com/office/drawing/2014/main" id="{F1BB247F-065D-1605-D26D-15FC718789C4}"/>
              </a:ext>
            </a:extLst>
          </p:cNvPr>
          <p:cNvPicPr>
            <a:picLocks noChangeAspect="1"/>
          </p:cNvPicPr>
          <p:nvPr/>
        </p:nvPicPr>
        <p:blipFill>
          <a:blip r:embed="rId3"/>
          <a:stretch>
            <a:fillRect/>
          </a:stretch>
        </p:blipFill>
        <p:spPr>
          <a:xfrm>
            <a:off x="411218" y="1483525"/>
            <a:ext cx="7197143" cy="4251883"/>
          </a:xfrm>
          <a:prstGeom prst="rect">
            <a:avLst/>
          </a:prstGeom>
        </p:spPr>
      </p:pic>
      <p:pic>
        <p:nvPicPr>
          <p:cNvPr id="8" name="Picture 7" descr="A screenshot of a phone&#10;&#10;Description automatically generated">
            <a:extLst>
              <a:ext uri="{FF2B5EF4-FFF2-40B4-BE49-F238E27FC236}">
                <a16:creationId xmlns:a16="http://schemas.microsoft.com/office/drawing/2014/main" id="{A0C76560-76BC-8D43-2DEB-512B3B5A2CAD}"/>
              </a:ext>
            </a:extLst>
          </p:cNvPr>
          <p:cNvPicPr>
            <a:picLocks noChangeAspect="1"/>
          </p:cNvPicPr>
          <p:nvPr/>
        </p:nvPicPr>
        <p:blipFill>
          <a:blip r:embed="rId4"/>
          <a:stretch>
            <a:fillRect/>
          </a:stretch>
        </p:blipFill>
        <p:spPr>
          <a:xfrm>
            <a:off x="7602482" y="1666366"/>
            <a:ext cx="4178300" cy="38862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48398</TotalTime>
  <Words>2951</Words>
  <Application>Microsoft Macintosh PowerPoint</Application>
  <PresentationFormat>Widescreen</PresentationFormat>
  <Paragraphs>331</Paragraphs>
  <Slides>29</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PowerPoint Presentation</vt:lpstr>
      <vt:lpstr>What are Plenary Meetings?</vt:lpstr>
      <vt:lpstr>Plenary Meetings: Benefits of Attending</vt:lpstr>
      <vt:lpstr>Research Data Alliance’s 20th Plenary Meeting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Bridget Walker</cp:lastModifiedBy>
  <cp:revision>193</cp:revision>
  <dcterms:created xsi:type="dcterms:W3CDTF">2021-01-04T19:52:21Z</dcterms:created>
  <dcterms:modified xsi:type="dcterms:W3CDTF">2023-09-13T11:08:22Z</dcterms:modified>
</cp:coreProperties>
</file>